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2" r:id="rId4"/>
    <p:sldId id="281" r:id="rId5"/>
    <p:sldId id="273" r:id="rId6"/>
    <p:sldId id="264" r:id="rId7"/>
    <p:sldId id="265" r:id="rId8"/>
    <p:sldId id="268" r:id="rId9"/>
    <p:sldId id="257" r:id="rId10"/>
    <p:sldId id="270" r:id="rId11"/>
    <p:sldId id="290" r:id="rId12"/>
    <p:sldId id="291" r:id="rId13"/>
    <p:sldId id="292" r:id="rId14"/>
    <p:sldId id="293" r:id="rId15"/>
    <p:sldId id="288" r:id="rId16"/>
    <p:sldId id="294" r:id="rId17"/>
    <p:sldId id="287" r:id="rId18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85360" autoAdjust="0"/>
  </p:normalViewPr>
  <p:slideViewPr>
    <p:cSldViewPr snapToGrid="0">
      <p:cViewPr varScale="1">
        <p:scale>
          <a:sx n="97" d="100"/>
          <a:sy n="97" d="100"/>
        </p:scale>
        <p:origin x="10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6F7A5-6B09-9613-41C4-BCE46F8FD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1BAE09-4CA6-70FB-CD64-A30FCBAA9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669466-166A-3D8C-0D2F-DC0544B7A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C24419-DA7A-B715-AB76-DF7032E7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731CC0-EF32-6F9B-9CB5-642F2CD57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5710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B6612D-578A-71A6-3C39-86C19498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540BA53-6AF8-E1D5-237A-7C03F9797E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997ABB7-E9D4-EE56-0086-664EA1B2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679BB8-7005-782C-113D-245BBFF1B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E77FED-EED5-051E-125C-B89880A2E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253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5D99FED-2F49-1577-39F4-0EF4940684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7E41677-7278-BE4D-C1BA-92A88644D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804D409-C45F-5774-C4F9-010DCCED2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A0D7BC8-4200-0D54-62B8-2397F78F5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0D73DF-943B-A900-61AC-5F4406324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56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B4F6DF-C6F8-7B37-C62E-B42455F26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CC2602-2C2F-AE79-1A4C-7D6CB2EE3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3E44F0-BECD-9354-9104-4B789438F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FC233DE-2E1A-C467-510C-172A1DBA3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5DDCA5-B8AC-F208-3444-B6037B11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56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C9E32F-6484-CD21-C93A-EACEA6584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DB73EDF-B064-38D0-7C2B-32FE98C6C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1391DA-A54A-789B-A23A-CB774C357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926F63-AD71-B57B-DB71-60BC1E95B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2689E19-DFAB-4CAB-AF2B-8FCD5B7C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365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946AE6-7BFB-4A07-295C-70AF14265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8DF20C-9383-1066-8F07-EE6C1F4054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AEA1AC-46F7-82D6-7055-1E2F31DA40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BA6955-9E1A-8222-3819-FBBFA57BF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E5067EE-E7D1-F3A5-8C08-D46356CED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06047F3-FD88-885B-84BF-20B886E34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718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F28F57-872F-27DA-0290-1131BDCD1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26DC254-F97E-46B7-B76A-274E91514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C845E3E-38AE-BC21-91EE-D29092E4C8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B4D8A3A-137E-E4BF-7526-2D0384DE2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A81B712-902F-3531-514E-678545EC41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4C3171C-AF21-4C94-1155-F6EF7004D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858BC91-14C7-80B7-8364-DCE3DF380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B5DE1ED-7B50-8C41-0FFE-DC50086D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770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642D02-2A13-9463-3D7A-8F89236D8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6E5629D-92FB-F1C8-090A-EDE756065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CDF1712-E832-6A96-E46B-280812E3B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3F1590F-6407-8BA1-FF02-0F76A8D05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11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138C0B2-20B1-EA0F-4200-47387A523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15080C0-8790-9915-B31B-B23D41467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AE76F25-2600-4355-C497-EF9B49C3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894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79B5E0-9D15-B4BD-7B43-E3BC9988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12BF7D-18BE-7A63-5233-1A071DE98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BB9926-8E5E-4194-060E-BB23052BE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CFE2124-F0A9-DEE1-8FB6-5CC135BFC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2AE4BB7-7506-174D-F7E5-E4B90957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3828907-9A2E-35B4-5538-04D689BA2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49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DF50EC-F7BD-500D-ED6B-6E1BCF80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FB9227F-60DE-3422-6DF5-C85BBB1F0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CB0EA68-76C9-32CF-55CD-5CF8BE828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6555935-42B1-80B5-F193-1E522479F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3A8495D-E422-2C71-FEFB-81EDD862A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FC8BC59-368E-3E8D-FA4E-817A62BCF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9662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CAFBF55-DDC0-1265-06AB-8F619BCBE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1B26AB1-540E-E18B-33E1-7AA7AE3F9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0F9B26A-B540-E5EA-2CCF-BCC52842B4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BC725-4CA6-4A9E-9EDF-BD8FA91911B7}" type="datetimeFigureOut">
              <a:rPr lang="pl-PL" smtClean="0"/>
              <a:t>20.08.2026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034FEB-6122-A79D-186D-24F455C2A0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FBCAA3-CFAB-6D4B-748E-3A6632D5C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41489-96F8-47B7-80C3-B70C2AE5BE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251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4A653E56-9D5E-8045-0B49-F42E5E5BB5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5400" b="1" dirty="0"/>
              <a:t>Komisja zdrowia i spraw społecznych</a:t>
            </a:r>
          </a:p>
          <a:p>
            <a:r>
              <a:rPr lang="pl-PL" sz="5400" b="1" dirty="0"/>
              <a:t>24.08.2026r.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A70AE55-3CD0-65E6-C290-C84D37C2D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40" y="1039253"/>
            <a:ext cx="2838842" cy="221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11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B979C-D5B1-ADEB-D8DA-E81B3044A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B2A47-E0DF-61E6-76B0-F28E90987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 </a:t>
            </a:r>
            <a:br>
              <a:rPr lang="pl-PL" sz="2200" dirty="0"/>
            </a:br>
            <a:r>
              <a:rPr lang="pl-PL" sz="2200" dirty="0"/>
              <a:t>Oddział chirurgii ogólnej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DD9A693-B1F3-8846-8767-4A4288C9F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ABF3390A-CA6E-B8F9-D60B-B51B2D684F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840023"/>
              </p:ext>
            </p:extLst>
          </p:nvPr>
        </p:nvGraphicFramePr>
        <p:xfrm>
          <a:off x="3980330" y="2635624"/>
          <a:ext cx="4186518" cy="28750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4894">
                  <a:extLst>
                    <a:ext uri="{9D8B030D-6E8A-4147-A177-3AD203B41FA5}">
                      <a16:colId xmlns:a16="http://schemas.microsoft.com/office/drawing/2014/main" val="1089363923"/>
                    </a:ext>
                  </a:extLst>
                </a:gridCol>
                <a:gridCol w="1111624">
                  <a:extLst>
                    <a:ext uri="{9D8B030D-6E8A-4147-A177-3AD203B41FA5}">
                      <a16:colId xmlns:a16="http://schemas.microsoft.com/office/drawing/2014/main" val="3701390686"/>
                    </a:ext>
                  </a:extLst>
                </a:gridCol>
              </a:tblGrid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ODDZIAŁ CHIRURGICZNY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1376624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9822815"/>
                  </a:ext>
                </a:extLst>
              </a:tr>
              <a:tr h="3190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koszty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11 779 693,79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4202723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ryczałt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7 139 979,30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69086702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pozostali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12 403,07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2364209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przychód - wzrost kosztów 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4 002 142,46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1538777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dodatkowe przychody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714 332,83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21781417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NFZ onkolog.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826 687,53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5982134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915 851,40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6044041"/>
                  </a:ext>
                </a:extLst>
              </a:tr>
              <a:tr h="25291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4015645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534687"/>
                  </a:ext>
                </a:extLst>
              </a:tr>
              <a:tr h="1189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koszty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12 625 226,74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8304780"/>
                  </a:ext>
                </a:extLst>
              </a:tr>
              <a:tr h="1748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13 886 094,16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1712056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chirurgia onkologiczna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192 573,65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8904170"/>
                  </a:ext>
                </a:extLst>
              </a:tr>
              <a:tr h="1762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1 453 441,07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9777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314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8AF9F-FAB3-8F84-10FE-022261D9D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9619C2-D0BE-EEF0-B6F4-8514B9D03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</a:t>
            </a:r>
            <a:br>
              <a:rPr lang="pl-PL" sz="2200" dirty="0"/>
            </a:br>
            <a:r>
              <a:rPr lang="pl-PL" sz="2200" dirty="0"/>
              <a:t> Oddział chorób wewnętrznych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148192-2AB3-EC9F-F023-108D063AF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2F41426-1B19-AA2B-39AC-8104AFA32D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787990"/>
              </p:ext>
            </p:extLst>
          </p:nvPr>
        </p:nvGraphicFramePr>
        <p:xfrm>
          <a:off x="4150659" y="2886635"/>
          <a:ext cx="4078941" cy="3436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03">
                  <a:extLst>
                    <a:ext uri="{9D8B030D-6E8A-4147-A177-3AD203B41FA5}">
                      <a16:colId xmlns:a16="http://schemas.microsoft.com/office/drawing/2014/main" val="4001958739"/>
                    </a:ext>
                  </a:extLst>
                </a:gridCol>
                <a:gridCol w="1564038">
                  <a:extLst>
                    <a:ext uri="{9D8B030D-6E8A-4147-A177-3AD203B41FA5}">
                      <a16:colId xmlns:a16="http://schemas.microsoft.com/office/drawing/2014/main" val="4044574492"/>
                    </a:ext>
                  </a:extLst>
                </a:gridCol>
              </a:tblGrid>
              <a:tr h="17215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4190268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2470834"/>
                  </a:ext>
                </a:extLst>
              </a:tr>
              <a:tr h="26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13 499 460,83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2365075"/>
                  </a:ext>
                </a:extLst>
              </a:tr>
              <a:tr h="26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ryczałt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10 882 961,40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9004037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wzrost kosztów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6 115 430,92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9733649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dodatkowe przychody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1 513 832,26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3001544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pozostali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10 639,99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0558322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5 023 403,74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3019211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7318720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566888"/>
                  </a:ext>
                </a:extLst>
              </a:tr>
              <a:tr h="26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15 284 605,59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0503662"/>
                  </a:ext>
                </a:extLst>
              </a:tr>
              <a:tr h="26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20 591 718,29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948029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pozostali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17 079,04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2029237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dodatkowe przychody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436 673,33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8993983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rezydentury, staże, specjalizacje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120 925,77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2611212"/>
                  </a:ext>
                </a:extLst>
              </a:tr>
              <a:tr h="26219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razem przychody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21 166 396,43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6112543"/>
                  </a:ext>
                </a:extLst>
              </a:tr>
              <a:tr h="1721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5 881 790,84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5603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08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654AB-EA37-97C9-AD91-63EDF7421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0B6F0A-8050-BEA4-4635-139335A7D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</a:t>
            </a:r>
            <a:br>
              <a:rPr lang="pl-PL" sz="2200" dirty="0"/>
            </a:br>
            <a:r>
              <a:rPr lang="pl-PL" sz="2200" dirty="0"/>
              <a:t> Oddział dziecięcy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0550738-E551-9E80-548B-6FCCA7667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AFD964C-7323-3691-67F8-2C5A4441D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69652"/>
              </p:ext>
            </p:extLst>
          </p:nvPr>
        </p:nvGraphicFramePr>
        <p:xfrm>
          <a:off x="4078942" y="2563906"/>
          <a:ext cx="4141693" cy="3632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51997">
                  <a:extLst>
                    <a:ext uri="{9D8B030D-6E8A-4147-A177-3AD203B41FA5}">
                      <a16:colId xmlns:a16="http://schemas.microsoft.com/office/drawing/2014/main" val="1675852063"/>
                    </a:ext>
                  </a:extLst>
                </a:gridCol>
                <a:gridCol w="1089696">
                  <a:extLst>
                    <a:ext uri="{9D8B030D-6E8A-4147-A177-3AD203B41FA5}">
                      <a16:colId xmlns:a16="http://schemas.microsoft.com/office/drawing/2014/main" val="1489114085"/>
                    </a:ext>
                  </a:extLst>
                </a:gridCol>
              </a:tblGrid>
              <a:tr h="2409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5208717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6 420 921,13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4005801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8 370 479,89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4469364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ryczałt POZOSTALI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340 803,68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5277105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wzrost kosztów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8050982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2 290 362,44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8432435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2960066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1619064"/>
                  </a:ext>
                </a:extLst>
              </a:tr>
              <a:tr h="259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>
                          <a:effectLst/>
                          <a:latin typeface="+mj-lt"/>
                        </a:rPr>
                        <a:t> 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3627603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6 644 929,71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2887663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8 015 180,89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3724612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200,00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977239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REZYDENTURY, STAŻE, SPECJALIZACJE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221 786,89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6205113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OGÓŁEM PRZYCHODY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8 237 167,78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8654307"/>
                  </a:ext>
                </a:extLst>
              </a:tr>
              <a:tr h="24092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1 592 238,07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3567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99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AAF5-35D1-1EAA-15B9-270EA6AFD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899A0C-C37F-3802-BB81-9DC7104DC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</a:t>
            </a:r>
            <a:br>
              <a:rPr lang="pl-PL" sz="2200" dirty="0"/>
            </a:br>
            <a:r>
              <a:rPr lang="pl-PL" sz="2200" dirty="0"/>
              <a:t>Oddział ortopedii i traumatologii ruchu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577A4F1-FF58-6942-6B2E-F93F61E0C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9E1B1C9-B41D-8151-C7D9-C07E4DE77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944196"/>
              </p:ext>
            </p:extLst>
          </p:nvPr>
        </p:nvGraphicFramePr>
        <p:xfrm>
          <a:off x="3657600" y="2850776"/>
          <a:ext cx="4679576" cy="3521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48361">
                  <a:extLst>
                    <a:ext uri="{9D8B030D-6E8A-4147-A177-3AD203B41FA5}">
                      <a16:colId xmlns:a16="http://schemas.microsoft.com/office/drawing/2014/main" val="2911200447"/>
                    </a:ext>
                  </a:extLst>
                </a:gridCol>
                <a:gridCol w="1231215">
                  <a:extLst>
                    <a:ext uri="{9D8B030D-6E8A-4147-A177-3AD203B41FA5}">
                      <a16:colId xmlns:a16="http://schemas.microsoft.com/office/drawing/2014/main" val="1726144869"/>
                    </a:ext>
                  </a:extLst>
                </a:gridCol>
              </a:tblGrid>
              <a:tr h="1750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2302120"/>
                  </a:ext>
                </a:extLst>
              </a:tr>
              <a:tr h="31689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KOSZTY 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12 896 780,33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6816930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4 333 588,21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1924084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ryczałt POZOSTALI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310 870,62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9534616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przychód - wzrost kosztów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2 507 306,66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5012654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endoprotezy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5 898 813,02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4894501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dodatkowe przychody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439 567,00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244371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593 365,18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4597088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95609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2994063"/>
                  </a:ext>
                </a:extLst>
              </a:tr>
              <a:tr h="31689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KOSZTY 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12 891 908,32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3730033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7 323 130,38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5309219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REZYDENTURY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204 538,09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4011390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 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189 394,04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4429598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endoprotezy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5 727 993,63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2032247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dodatkowe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176 623,09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8762996"/>
                  </a:ext>
                </a:extLst>
              </a:tr>
              <a:tr h="2297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OGÓŁEM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13 621 679,23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24029512"/>
                  </a:ext>
                </a:extLst>
              </a:tr>
              <a:tr h="1750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729 770,91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8470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124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D99B4-D82E-6080-A327-16EC4C8B4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C7CA3E-28F0-C859-018B-793F6FE7B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</a:t>
            </a:r>
            <a:br>
              <a:rPr lang="pl-PL" sz="2200" dirty="0"/>
            </a:br>
            <a:r>
              <a:rPr lang="pl-PL" sz="2200" dirty="0"/>
              <a:t> Oddział Anestezjologii i Intensywnej Terapii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152E5A1-1CA9-F399-5454-AAD886999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1BEEE77-C371-F0B2-713A-F3B407516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223863"/>
              </p:ext>
            </p:extLst>
          </p:nvPr>
        </p:nvGraphicFramePr>
        <p:xfrm>
          <a:off x="3844412" y="2698376"/>
          <a:ext cx="4552335" cy="30754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4597">
                  <a:extLst>
                    <a:ext uri="{9D8B030D-6E8A-4147-A177-3AD203B41FA5}">
                      <a16:colId xmlns:a16="http://schemas.microsoft.com/office/drawing/2014/main" val="2943428437"/>
                    </a:ext>
                  </a:extLst>
                </a:gridCol>
                <a:gridCol w="1197738">
                  <a:extLst>
                    <a:ext uri="{9D8B030D-6E8A-4147-A177-3AD203B41FA5}">
                      <a16:colId xmlns:a16="http://schemas.microsoft.com/office/drawing/2014/main" val="1891621872"/>
                    </a:ext>
                  </a:extLst>
                </a:gridCol>
              </a:tblGrid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4721123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4962933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ogółem koszty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9 549 172,07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8832269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przychody ryczałt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2 466 836,64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0955133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wzrost kosztów 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1 401 129,59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09726168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dodatkowe przychody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258 872,45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2800648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-5 422 333,39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099608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991072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0606803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ogółem koszty</a:t>
                      </a:r>
                      <a:endParaRPr lang="pl-PL" sz="12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i="0" u="none" strike="noStrike" dirty="0">
                          <a:effectLst/>
                          <a:latin typeface="+mj-lt"/>
                        </a:rPr>
                        <a:t>9 889 054,38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9182877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przychody ryczałt NFZ 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4 375 536,25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1137427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przychody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12,22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8434009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dodatkowe przychody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125 803,53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6292969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rezydentury, staże, specjalizacja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0,00</a:t>
                      </a:r>
                      <a:endParaRPr lang="pl-PL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508318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u="none" strike="noStrike">
                          <a:effectLst/>
                          <a:latin typeface="+mj-lt"/>
                        </a:rPr>
                        <a:t>ogółem przychody</a:t>
                      </a:r>
                      <a:endParaRPr lang="pl-PL" sz="12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u="none" strike="noStrike" dirty="0">
                          <a:effectLst/>
                          <a:latin typeface="+mj-lt"/>
                        </a:rPr>
                        <a:t>4 501 352,00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809093"/>
                  </a:ext>
                </a:extLst>
              </a:tr>
              <a:tr h="18933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u="none" strike="noStrike">
                          <a:effectLst/>
                          <a:latin typeface="+mj-lt"/>
                        </a:rPr>
                        <a:t>wynik</a:t>
                      </a:r>
                      <a:endParaRPr lang="pl-PL" sz="12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1" u="none" strike="noStrike" dirty="0">
                          <a:effectLst/>
                          <a:latin typeface="+mj-lt"/>
                        </a:rPr>
                        <a:t>-5 387 702,38</a:t>
                      </a:r>
                      <a:endParaRPr lang="pl-PL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5188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468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E99AF-7AC9-EF8E-0A21-3115624F9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DBE796-3C81-ED56-3C88-DFE50DDC9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18"/>
            <a:ext cx="10515600" cy="5235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dirty="0"/>
              <a:t>Analiza finansowa 2024r., a 2025r.</a:t>
            </a:r>
            <a:br>
              <a:rPr lang="pl-PL" sz="2200" dirty="0"/>
            </a:br>
            <a:r>
              <a:rPr lang="pl-PL" sz="2200" dirty="0"/>
              <a:t>Oddział położniczo-ginekologiczno-noworodkowy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endParaRPr lang="pl-PL" sz="22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E3452D6-B902-8429-F719-589DF2F0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8BDF014-4809-15BB-88DF-2743127AE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089048"/>
              </p:ext>
            </p:extLst>
          </p:nvPr>
        </p:nvGraphicFramePr>
        <p:xfrm>
          <a:off x="2268072" y="2232102"/>
          <a:ext cx="3962400" cy="3720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6907">
                  <a:extLst>
                    <a:ext uri="{9D8B030D-6E8A-4147-A177-3AD203B41FA5}">
                      <a16:colId xmlns:a16="http://schemas.microsoft.com/office/drawing/2014/main" val="2937198456"/>
                    </a:ext>
                  </a:extLst>
                </a:gridCol>
                <a:gridCol w="1135493">
                  <a:extLst>
                    <a:ext uri="{9D8B030D-6E8A-4147-A177-3AD203B41FA5}">
                      <a16:colId xmlns:a16="http://schemas.microsoft.com/office/drawing/2014/main" val="3561168326"/>
                    </a:ext>
                  </a:extLst>
                </a:gridCol>
              </a:tblGrid>
              <a:tr h="1139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231608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KOSZTY RAZEM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10 847 876,07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6189470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2 500 389,56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4571337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 NFZ PORODY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1 984 058,75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564239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ryczałt POZOSTALI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98 795,24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9102750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przychód - wzrost kosztów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1 404 320,00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4843849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dodatkowe przychody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275 609,11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9604409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poza ryczałtem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16 882,07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5498791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diag. onkolog.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108 232,31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317206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>
                          <a:effectLst/>
                          <a:latin typeface="+mj-lt"/>
                        </a:rPr>
                        <a:t>-4 459 589,03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2013856"/>
                  </a:ext>
                </a:extLst>
              </a:tr>
              <a:tr h="1554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6063721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3704984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KOSZTY RAZEM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12 642 543,55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8824190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ryczałt NFZ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5 672 497,71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6314073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 NFZ PORODY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2 117 776,22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1875655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32 719,36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8086721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poza ryczałtem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27 488,16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240212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dodatkowe przychody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98 159,43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1643717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pakiet onkologiczny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78 435,97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1750508"/>
                  </a:ext>
                </a:extLst>
              </a:tr>
              <a:tr h="14770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0" u="none" strike="noStrike">
                          <a:effectLst/>
                          <a:latin typeface="+mj-lt"/>
                        </a:rPr>
                        <a:t>PRZYCHODY OGÓŁEM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j-lt"/>
                        </a:rPr>
                        <a:t>8 027 076,85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6680033"/>
                  </a:ext>
                </a:extLst>
              </a:tr>
              <a:tr h="11398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-4 615 466,70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4551902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8C74189-36BB-3FBA-B769-7D58564FCD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523430"/>
              </p:ext>
            </p:extLst>
          </p:nvPr>
        </p:nvGraphicFramePr>
        <p:xfrm>
          <a:off x="7297270" y="2303929"/>
          <a:ext cx="2375648" cy="19098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7824">
                  <a:extLst>
                    <a:ext uri="{9D8B030D-6E8A-4147-A177-3AD203B41FA5}">
                      <a16:colId xmlns:a16="http://schemas.microsoft.com/office/drawing/2014/main" val="617969422"/>
                    </a:ext>
                  </a:extLst>
                </a:gridCol>
                <a:gridCol w="1187824">
                  <a:extLst>
                    <a:ext uri="{9D8B030D-6E8A-4147-A177-3AD203B41FA5}">
                      <a16:colId xmlns:a16="http://schemas.microsoft.com/office/drawing/2014/main" val="3332708879"/>
                    </a:ext>
                  </a:extLst>
                </a:gridCol>
              </a:tblGrid>
              <a:tr h="1488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2024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8880811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3 578 111,45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926688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przychody 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2 545 102,27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88658884"/>
                  </a:ext>
                </a:extLst>
              </a:tr>
              <a:tr h="2828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-1 033 009,18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2756865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5390510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2025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Razem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1556751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ogółem koszty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4 017 084,07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2708308"/>
                  </a:ext>
                </a:extLst>
              </a:tr>
              <a:tr h="14887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  <a:latin typeface="+mj-lt"/>
                        </a:rPr>
                        <a:t>przychody </a:t>
                      </a:r>
                      <a:endParaRPr lang="pl-PL" sz="11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u="none" strike="noStrike" dirty="0">
                          <a:effectLst/>
                          <a:latin typeface="+mj-lt"/>
                        </a:rPr>
                        <a:t>2 712 438,25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1552660"/>
                  </a:ext>
                </a:extLst>
              </a:tr>
              <a:tr h="38681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wynik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100" b="1" u="none" strike="noStrike" dirty="0">
                          <a:effectLst/>
                          <a:latin typeface="+mj-lt"/>
                        </a:rPr>
                        <a:t>-1 304 645,82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9446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017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39719-F832-19EB-7D18-875578732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081601-1B05-CF22-F5A4-9305D85BC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318"/>
            <a:ext cx="10515600" cy="52353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r>
              <a:rPr lang="pl-PL" b="1" dirty="0"/>
              <a:t>Wynik finansowy w 2024r. i 2025r. 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r>
              <a:rPr lang="pl-PL" sz="2400" dirty="0"/>
              <a:t>Strata w 2024 r. wyniosła 4 383 831,86 zł</a:t>
            </a:r>
          </a:p>
          <a:p>
            <a:pPr marL="0" indent="0" algn="ctr">
              <a:buNone/>
            </a:pPr>
            <a:r>
              <a:rPr lang="pl-PL" sz="2400" dirty="0"/>
              <a:t>Strata w 2025r. wyniosła 2 932 499,30 zł </a:t>
            </a:r>
          </a:p>
          <a:p>
            <a:pPr marL="0" indent="0" algn="ctr">
              <a:buNone/>
            </a:pPr>
            <a:endParaRPr lang="pl-PL" sz="2200" dirty="0"/>
          </a:p>
          <a:p>
            <a:pPr marL="0" indent="0" algn="ctr">
              <a:buNone/>
            </a:pPr>
            <a:r>
              <a:rPr lang="pl-PL" sz="2200" b="1"/>
              <a:t>Strata zmniejszyła </a:t>
            </a:r>
            <a:r>
              <a:rPr lang="pl-PL" sz="2200" b="1" dirty="0"/>
              <a:t>się o 1 451 332,56 zł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393A53-EBD0-BEAC-F2A0-FA255022D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34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D779-D17C-A3FE-625B-5F1F330AF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2DD122-E27D-337C-1B71-2CC426889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000" b="1" dirty="0"/>
              <a:t>Dalsze plany i założenia:</a:t>
            </a:r>
          </a:p>
          <a:p>
            <a:pPr marL="0" indent="0" algn="ctr">
              <a:buNone/>
            </a:pPr>
            <a:endParaRPr lang="pl-PL" sz="2600" b="1" dirty="0"/>
          </a:p>
          <a:p>
            <a:pPr algn="ctr">
              <a:buFontTx/>
              <a:buChar char="-"/>
            </a:pPr>
            <a:r>
              <a:rPr lang="pl-PL" sz="1600" b="1" dirty="0"/>
              <a:t>Otwarcie Zakładu Opiekuńczo – Leczniczego </a:t>
            </a:r>
          </a:p>
          <a:p>
            <a:pPr algn="ctr">
              <a:buFontTx/>
              <a:buChar char="-"/>
            </a:pPr>
            <a:r>
              <a:rPr lang="pl-PL" sz="1600" b="1" dirty="0"/>
              <a:t>Modernizacja lądowiska </a:t>
            </a:r>
          </a:p>
          <a:p>
            <a:pPr algn="ctr">
              <a:buFontTx/>
              <a:buChar char="-"/>
            </a:pPr>
            <a:r>
              <a:rPr lang="pl-PL" sz="1600" b="1" dirty="0"/>
              <a:t>Zakup działki należącej do spółki </a:t>
            </a:r>
            <a:r>
              <a:rPr lang="pl-PL" sz="1600" b="1" dirty="0" err="1"/>
              <a:t>PWiK</a:t>
            </a:r>
            <a:r>
              <a:rPr lang="pl-PL" sz="1600" b="1" dirty="0"/>
              <a:t> – umożliwienie budowy rehabilitacji</a:t>
            </a:r>
          </a:p>
          <a:p>
            <a:pPr algn="ctr">
              <a:buFontTx/>
              <a:buChar char="-"/>
            </a:pPr>
            <a:r>
              <a:rPr lang="pl-PL" sz="1600" b="1" dirty="0"/>
              <a:t>Budowa parkingu od strony ul. Wojska Polskiego</a:t>
            </a:r>
          </a:p>
          <a:p>
            <a:pPr algn="ctr">
              <a:buFontTx/>
              <a:buChar char="-"/>
            </a:pPr>
            <a:r>
              <a:rPr lang="pl-PL" sz="1600" b="1" dirty="0"/>
              <a:t>Rozwój usług komercyjnych (diagnostyka obrazowa, rehabilitacja)</a:t>
            </a:r>
          </a:p>
          <a:p>
            <a:pPr algn="ctr">
              <a:buFontTx/>
              <a:buChar char="-"/>
            </a:pPr>
            <a:endParaRPr lang="pl-PL" sz="1600" b="1" dirty="0"/>
          </a:p>
          <a:p>
            <a:pPr marL="0" indent="0" algn="ctr">
              <a:buNone/>
            </a:pPr>
            <a:endParaRPr lang="pl-PL" sz="1600" b="1" dirty="0"/>
          </a:p>
          <a:p>
            <a:pPr algn="ctr">
              <a:buFontTx/>
              <a:buChar char="-"/>
            </a:pPr>
            <a:endParaRPr lang="pl-PL" sz="1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D25EDFB-0443-693A-1DE1-0F4A8493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5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14865A-CD6B-55D3-8121-C258D2E5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423" y="1910310"/>
            <a:ext cx="10515600" cy="4437810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/>
              <a:t>Dane dot. liczby łóżek i ich wykorzystania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CFA34E5-A78C-8B66-3273-3BAD4B7B4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C9BF974-5D52-06DA-4E6A-2B5640B13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804993"/>
              </p:ext>
            </p:extLst>
          </p:nvPr>
        </p:nvGraphicFramePr>
        <p:xfrm>
          <a:off x="4597174" y="2608729"/>
          <a:ext cx="4080661" cy="1445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1904">
                  <a:extLst>
                    <a:ext uri="{9D8B030D-6E8A-4147-A177-3AD203B41FA5}">
                      <a16:colId xmlns:a16="http://schemas.microsoft.com/office/drawing/2014/main" val="2037276271"/>
                    </a:ext>
                  </a:extLst>
                </a:gridCol>
                <a:gridCol w="1200942">
                  <a:extLst>
                    <a:ext uri="{9D8B030D-6E8A-4147-A177-3AD203B41FA5}">
                      <a16:colId xmlns:a16="http://schemas.microsoft.com/office/drawing/2014/main" val="976171705"/>
                    </a:ext>
                  </a:extLst>
                </a:gridCol>
                <a:gridCol w="811904">
                  <a:extLst>
                    <a:ext uri="{9D8B030D-6E8A-4147-A177-3AD203B41FA5}">
                      <a16:colId xmlns:a16="http://schemas.microsoft.com/office/drawing/2014/main" val="4067387060"/>
                    </a:ext>
                  </a:extLst>
                </a:gridCol>
                <a:gridCol w="1255911">
                  <a:extLst>
                    <a:ext uri="{9D8B030D-6E8A-4147-A177-3AD203B41FA5}">
                      <a16:colId xmlns:a16="http://schemas.microsoft.com/office/drawing/2014/main" val="3862273334"/>
                    </a:ext>
                  </a:extLst>
                </a:gridCol>
              </a:tblGrid>
              <a:tr h="247437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Oddział Chirurgii Ogólnej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8878951"/>
                  </a:ext>
                </a:extLst>
              </a:tr>
              <a:tr h="46296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376566"/>
                  </a:ext>
                </a:extLst>
              </a:tr>
              <a:tr h="3851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Liczba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Liczba łóżek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3530658"/>
                  </a:ext>
                </a:extLst>
              </a:tr>
              <a:tr h="3500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70,17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68,86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0892481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6957A6-521B-BDE9-D586-924F72E04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469052"/>
              </p:ext>
            </p:extLst>
          </p:nvPr>
        </p:nvGraphicFramePr>
        <p:xfrm>
          <a:off x="4597172" y="4589928"/>
          <a:ext cx="4080661" cy="15447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1903">
                  <a:extLst>
                    <a:ext uri="{9D8B030D-6E8A-4147-A177-3AD203B41FA5}">
                      <a16:colId xmlns:a16="http://schemas.microsoft.com/office/drawing/2014/main" val="1891604100"/>
                    </a:ext>
                  </a:extLst>
                </a:gridCol>
                <a:gridCol w="1200941">
                  <a:extLst>
                    <a:ext uri="{9D8B030D-6E8A-4147-A177-3AD203B41FA5}">
                      <a16:colId xmlns:a16="http://schemas.microsoft.com/office/drawing/2014/main" val="2175974349"/>
                    </a:ext>
                  </a:extLst>
                </a:gridCol>
                <a:gridCol w="811903">
                  <a:extLst>
                    <a:ext uri="{9D8B030D-6E8A-4147-A177-3AD203B41FA5}">
                      <a16:colId xmlns:a16="http://schemas.microsoft.com/office/drawing/2014/main" val="3930618699"/>
                    </a:ext>
                  </a:extLst>
                </a:gridCol>
                <a:gridCol w="1255914">
                  <a:extLst>
                    <a:ext uri="{9D8B030D-6E8A-4147-A177-3AD203B41FA5}">
                      <a16:colId xmlns:a16="http://schemas.microsoft.com/office/drawing/2014/main" val="1951307197"/>
                    </a:ext>
                  </a:extLst>
                </a:gridCol>
              </a:tblGrid>
              <a:tr h="459052"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Oddział Chorób Wewnętrznych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9986486"/>
                  </a:ext>
                </a:extLst>
              </a:tr>
              <a:tr h="467185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105850"/>
                  </a:ext>
                </a:extLst>
              </a:tr>
              <a:tr h="3826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Liczba łóżek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3512832"/>
                  </a:ext>
                </a:extLst>
              </a:tr>
              <a:tr h="2358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75,19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35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5677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86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87EBB-24CA-6BA0-B026-21643F765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51C75A-858F-C34B-1EA5-87309913C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153"/>
            <a:ext cx="10515600" cy="4437810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/>
              <a:t>Dane dot. liczby łóżek i ich wykorzystania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B3FDD03-20FE-D638-DED2-EDC11F58D6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F3B0F99-659F-1EEC-537C-E9277D64DE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933251"/>
              </p:ext>
            </p:extLst>
          </p:nvPr>
        </p:nvGraphicFramePr>
        <p:xfrm>
          <a:off x="4011561" y="2465294"/>
          <a:ext cx="4031227" cy="1371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2068">
                  <a:extLst>
                    <a:ext uri="{9D8B030D-6E8A-4147-A177-3AD203B41FA5}">
                      <a16:colId xmlns:a16="http://schemas.microsoft.com/office/drawing/2014/main" val="3896845225"/>
                    </a:ext>
                  </a:extLst>
                </a:gridCol>
                <a:gridCol w="1186392">
                  <a:extLst>
                    <a:ext uri="{9D8B030D-6E8A-4147-A177-3AD203B41FA5}">
                      <a16:colId xmlns:a16="http://schemas.microsoft.com/office/drawing/2014/main" val="3915722764"/>
                    </a:ext>
                  </a:extLst>
                </a:gridCol>
                <a:gridCol w="802068">
                  <a:extLst>
                    <a:ext uri="{9D8B030D-6E8A-4147-A177-3AD203B41FA5}">
                      <a16:colId xmlns:a16="http://schemas.microsoft.com/office/drawing/2014/main" val="2352649622"/>
                    </a:ext>
                  </a:extLst>
                </a:gridCol>
                <a:gridCol w="1240699">
                  <a:extLst>
                    <a:ext uri="{9D8B030D-6E8A-4147-A177-3AD203B41FA5}">
                      <a16:colId xmlns:a16="http://schemas.microsoft.com/office/drawing/2014/main" val="1278095160"/>
                    </a:ext>
                  </a:extLst>
                </a:gridCol>
              </a:tblGrid>
              <a:tr h="250215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Oddział Dziecięcy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3923758"/>
                  </a:ext>
                </a:extLst>
              </a:tr>
              <a:tr h="291787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968742"/>
                  </a:ext>
                </a:extLst>
              </a:tr>
              <a:tr h="5793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0127275"/>
                  </a:ext>
                </a:extLst>
              </a:tr>
              <a:tr h="2502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53,04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313573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0C63BA1C-78FC-1C6F-B2A8-32722F5FA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974961"/>
              </p:ext>
            </p:extLst>
          </p:nvPr>
        </p:nvGraphicFramePr>
        <p:xfrm>
          <a:off x="4011560" y="4204447"/>
          <a:ext cx="4031227" cy="15508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2067">
                  <a:extLst>
                    <a:ext uri="{9D8B030D-6E8A-4147-A177-3AD203B41FA5}">
                      <a16:colId xmlns:a16="http://schemas.microsoft.com/office/drawing/2014/main" val="990219719"/>
                    </a:ext>
                  </a:extLst>
                </a:gridCol>
                <a:gridCol w="1186393">
                  <a:extLst>
                    <a:ext uri="{9D8B030D-6E8A-4147-A177-3AD203B41FA5}">
                      <a16:colId xmlns:a16="http://schemas.microsoft.com/office/drawing/2014/main" val="72703465"/>
                    </a:ext>
                  </a:extLst>
                </a:gridCol>
                <a:gridCol w="802067">
                  <a:extLst>
                    <a:ext uri="{9D8B030D-6E8A-4147-A177-3AD203B41FA5}">
                      <a16:colId xmlns:a16="http://schemas.microsoft.com/office/drawing/2014/main" val="3246205141"/>
                    </a:ext>
                  </a:extLst>
                </a:gridCol>
                <a:gridCol w="1240700">
                  <a:extLst>
                    <a:ext uri="{9D8B030D-6E8A-4147-A177-3AD203B41FA5}">
                      <a16:colId xmlns:a16="http://schemas.microsoft.com/office/drawing/2014/main" val="182881417"/>
                    </a:ext>
                  </a:extLst>
                </a:gridCol>
              </a:tblGrid>
              <a:tr h="343177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Oddział Ortopedii i Traumatologii Narządu Ruchu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346611"/>
                  </a:ext>
                </a:extLst>
              </a:tr>
              <a:tr h="310551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9187656"/>
                  </a:ext>
                </a:extLst>
              </a:tr>
              <a:tr h="55398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 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9013575"/>
                  </a:ext>
                </a:extLst>
              </a:tr>
              <a:tr h="34317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68,06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19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1961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686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14865A-CD6B-55D3-8121-C258D2E5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153"/>
            <a:ext cx="10515600" cy="4437810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/>
              <a:t>Dane dot. liczby łóżek i ich wykorzystania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CFA34E5-A78C-8B66-3273-3BAD4B7B4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D62B9FE-C223-64C6-81DD-470BD1DBA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057568"/>
              </p:ext>
            </p:extLst>
          </p:nvPr>
        </p:nvGraphicFramePr>
        <p:xfrm>
          <a:off x="2895600" y="2510119"/>
          <a:ext cx="6508377" cy="2280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5473">
                  <a:extLst>
                    <a:ext uri="{9D8B030D-6E8A-4147-A177-3AD203B41FA5}">
                      <a16:colId xmlns:a16="http://schemas.microsoft.com/office/drawing/2014/main" val="1712536805"/>
                    </a:ext>
                  </a:extLst>
                </a:gridCol>
                <a:gridCol w="1250595">
                  <a:extLst>
                    <a:ext uri="{9D8B030D-6E8A-4147-A177-3AD203B41FA5}">
                      <a16:colId xmlns:a16="http://schemas.microsoft.com/office/drawing/2014/main" val="3658210683"/>
                    </a:ext>
                  </a:extLst>
                </a:gridCol>
                <a:gridCol w="845473">
                  <a:extLst>
                    <a:ext uri="{9D8B030D-6E8A-4147-A177-3AD203B41FA5}">
                      <a16:colId xmlns:a16="http://schemas.microsoft.com/office/drawing/2014/main" val="3476056848"/>
                    </a:ext>
                  </a:extLst>
                </a:gridCol>
                <a:gridCol w="1307840">
                  <a:extLst>
                    <a:ext uri="{9D8B030D-6E8A-4147-A177-3AD203B41FA5}">
                      <a16:colId xmlns:a16="http://schemas.microsoft.com/office/drawing/2014/main" val="3068511293"/>
                    </a:ext>
                  </a:extLst>
                </a:gridCol>
                <a:gridCol w="990787">
                  <a:extLst>
                    <a:ext uri="{9D8B030D-6E8A-4147-A177-3AD203B41FA5}">
                      <a16:colId xmlns:a16="http://schemas.microsoft.com/office/drawing/2014/main" val="2436431217"/>
                    </a:ext>
                  </a:extLst>
                </a:gridCol>
                <a:gridCol w="1268209">
                  <a:extLst>
                    <a:ext uri="{9D8B030D-6E8A-4147-A177-3AD203B41FA5}">
                      <a16:colId xmlns:a16="http://schemas.microsoft.com/office/drawing/2014/main" val="4121405385"/>
                    </a:ext>
                  </a:extLst>
                </a:gridCol>
              </a:tblGrid>
              <a:tr h="174953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Oddział Położniczo - Ginekologiczny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9570385"/>
                  </a:ext>
                </a:extLst>
              </a:tr>
              <a:tr h="239302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I-V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VI-VII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VIII - XI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602242"/>
                  </a:ext>
                </a:extLst>
              </a:tr>
              <a:tr h="416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9282318"/>
                  </a:ext>
                </a:extLst>
              </a:tr>
              <a:tr h="253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47,4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17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65,29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76,34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569423"/>
                  </a:ext>
                </a:extLst>
              </a:tr>
              <a:tr h="1749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6427932"/>
                  </a:ext>
                </a:extLst>
              </a:tr>
              <a:tr h="179924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100" b="1" u="none" strike="noStrike" dirty="0">
                          <a:effectLst/>
                        </a:rPr>
                        <a:t>Oddział Noworodkowy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78404099"/>
                  </a:ext>
                </a:extLst>
              </a:tr>
              <a:tr h="24101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I-V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VI-VII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VIII - XI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673650"/>
                  </a:ext>
                </a:extLst>
              </a:tr>
              <a:tr h="416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% wykorzystania łóżek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5690851"/>
                  </a:ext>
                </a:extLst>
              </a:tr>
              <a:tr h="1799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10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38,33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55,42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81,97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970983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47FF1E90-C1F6-272B-27E1-5A8C3A4AF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494520"/>
              </p:ext>
            </p:extLst>
          </p:nvPr>
        </p:nvGraphicFramePr>
        <p:xfrm>
          <a:off x="4120775" y="5112123"/>
          <a:ext cx="3812990" cy="1531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3670">
                  <a:extLst>
                    <a:ext uri="{9D8B030D-6E8A-4147-A177-3AD203B41FA5}">
                      <a16:colId xmlns:a16="http://schemas.microsoft.com/office/drawing/2014/main" val="257541218"/>
                    </a:ext>
                  </a:extLst>
                </a:gridCol>
                <a:gridCol w="1117087">
                  <a:extLst>
                    <a:ext uri="{9D8B030D-6E8A-4147-A177-3AD203B41FA5}">
                      <a16:colId xmlns:a16="http://schemas.microsoft.com/office/drawing/2014/main" val="69893842"/>
                    </a:ext>
                  </a:extLst>
                </a:gridCol>
                <a:gridCol w="714935">
                  <a:extLst>
                    <a:ext uri="{9D8B030D-6E8A-4147-A177-3AD203B41FA5}">
                      <a16:colId xmlns:a16="http://schemas.microsoft.com/office/drawing/2014/main" val="3580180614"/>
                    </a:ext>
                  </a:extLst>
                </a:gridCol>
                <a:gridCol w="1087298">
                  <a:extLst>
                    <a:ext uri="{9D8B030D-6E8A-4147-A177-3AD203B41FA5}">
                      <a16:colId xmlns:a16="http://schemas.microsoft.com/office/drawing/2014/main" val="3949991771"/>
                    </a:ext>
                  </a:extLst>
                </a:gridCol>
              </a:tblGrid>
              <a:tr h="469530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Oddział </a:t>
                      </a:r>
                      <a:r>
                        <a:rPr lang="pl-PL" sz="1400" b="1" u="none" strike="noStrike" dirty="0" err="1">
                          <a:effectLst/>
                        </a:rPr>
                        <a:t>Ginekologiczno</a:t>
                      </a:r>
                      <a:r>
                        <a:rPr lang="pl-PL" sz="1400" b="1" u="none" strike="noStrike" dirty="0">
                          <a:effectLst/>
                        </a:rPr>
                        <a:t> - Położniczo - Noworodkowy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65699"/>
                  </a:ext>
                </a:extLst>
              </a:tr>
              <a:tr h="37111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XII 2025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 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9843850"/>
                  </a:ext>
                </a:extLst>
              </a:tr>
              <a:tr h="3135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7093085"/>
                  </a:ext>
                </a:extLst>
              </a:tr>
              <a:tr h="20503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20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57,58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67,87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1055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00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E4C14-0885-2A75-4384-B188CC05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AF2126-A207-8BA6-0A2C-C881E54FE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153"/>
            <a:ext cx="10515600" cy="4437810"/>
          </a:xfrm>
        </p:spPr>
        <p:txBody>
          <a:bodyPr/>
          <a:lstStyle/>
          <a:p>
            <a:pPr marL="0" indent="0" algn="ctr">
              <a:buNone/>
            </a:pPr>
            <a:r>
              <a:rPr lang="pl-PL" b="1" dirty="0"/>
              <a:t>Dane dot. liczby łóżek i ich wykorzystania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7DE59A8-B57B-DB05-5BF4-82776DB2D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F5B607B-CC10-9CC7-1CF3-E1BD4F80EE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541825"/>
              </p:ext>
            </p:extLst>
          </p:nvPr>
        </p:nvGraphicFramePr>
        <p:xfrm>
          <a:off x="3621741" y="2976282"/>
          <a:ext cx="4921625" cy="15800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9225">
                  <a:extLst>
                    <a:ext uri="{9D8B030D-6E8A-4147-A177-3AD203B41FA5}">
                      <a16:colId xmlns:a16="http://schemas.microsoft.com/office/drawing/2014/main" val="2835658060"/>
                    </a:ext>
                  </a:extLst>
                </a:gridCol>
                <a:gridCol w="1448437">
                  <a:extLst>
                    <a:ext uri="{9D8B030D-6E8A-4147-A177-3AD203B41FA5}">
                      <a16:colId xmlns:a16="http://schemas.microsoft.com/office/drawing/2014/main" val="877793482"/>
                    </a:ext>
                  </a:extLst>
                </a:gridCol>
                <a:gridCol w="979225">
                  <a:extLst>
                    <a:ext uri="{9D8B030D-6E8A-4147-A177-3AD203B41FA5}">
                      <a16:colId xmlns:a16="http://schemas.microsoft.com/office/drawing/2014/main" val="4013756527"/>
                    </a:ext>
                  </a:extLst>
                </a:gridCol>
                <a:gridCol w="1514738">
                  <a:extLst>
                    <a:ext uri="{9D8B030D-6E8A-4147-A177-3AD203B41FA5}">
                      <a16:colId xmlns:a16="http://schemas.microsoft.com/office/drawing/2014/main" val="1564647398"/>
                    </a:ext>
                  </a:extLst>
                </a:gridCol>
              </a:tblGrid>
              <a:tr h="403901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Oddział </a:t>
                      </a:r>
                      <a:r>
                        <a:rPr lang="pl-PL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Anestezjologi</a:t>
                      </a: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Intensywnej Terapii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065421"/>
                  </a:ext>
                </a:extLst>
              </a:tr>
              <a:tr h="403901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2025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 dirty="0">
                          <a:effectLst/>
                        </a:rPr>
                        <a:t>I półrocze 2026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019779"/>
                  </a:ext>
                </a:extLst>
              </a:tr>
              <a:tr h="58221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Liczba łóżek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% wykorzystania łóżek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8721462"/>
                  </a:ext>
                </a:extLst>
              </a:tr>
              <a:tr h="1900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63,12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u="none" strike="noStrike">
                          <a:effectLst/>
                        </a:rPr>
                        <a:t>5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6989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87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E40B0E-9FC2-D291-FEF2-8FA675FD5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dirty="0"/>
              <a:t>Zatrudnienie na oddziałach – lekarze</a:t>
            </a:r>
          </a:p>
          <a:p>
            <a:pPr marL="0" indent="0" algn="ctr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77CCF2A-2057-8C82-E98A-A3024D20E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CD3CE7E-91A0-1ED9-804A-71BFFAFD5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744063"/>
              </p:ext>
            </p:extLst>
          </p:nvPr>
        </p:nvGraphicFramePr>
        <p:xfrm>
          <a:off x="3008668" y="2349909"/>
          <a:ext cx="5830532" cy="4040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4551">
                  <a:extLst>
                    <a:ext uri="{9D8B030D-6E8A-4147-A177-3AD203B41FA5}">
                      <a16:colId xmlns:a16="http://schemas.microsoft.com/office/drawing/2014/main" val="851302743"/>
                    </a:ext>
                  </a:extLst>
                </a:gridCol>
                <a:gridCol w="856297">
                  <a:extLst>
                    <a:ext uri="{9D8B030D-6E8A-4147-A177-3AD203B41FA5}">
                      <a16:colId xmlns:a16="http://schemas.microsoft.com/office/drawing/2014/main" val="2577263975"/>
                    </a:ext>
                  </a:extLst>
                </a:gridCol>
                <a:gridCol w="1098471">
                  <a:extLst>
                    <a:ext uri="{9D8B030D-6E8A-4147-A177-3AD203B41FA5}">
                      <a16:colId xmlns:a16="http://schemas.microsoft.com/office/drawing/2014/main" val="463194792"/>
                    </a:ext>
                  </a:extLst>
                </a:gridCol>
                <a:gridCol w="1101213">
                  <a:extLst>
                    <a:ext uri="{9D8B030D-6E8A-4147-A177-3AD203B41FA5}">
                      <a16:colId xmlns:a16="http://schemas.microsoft.com/office/drawing/2014/main" val="2511474457"/>
                    </a:ext>
                  </a:extLst>
                </a:gridCol>
              </a:tblGrid>
              <a:tr h="426547">
                <a:tc>
                  <a:txBody>
                    <a:bodyPr/>
                    <a:lstStyle/>
                    <a:p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9041407"/>
                  </a:ext>
                </a:extLst>
              </a:tr>
              <a:tr h="426547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+mj-lt"/>
                        </a:rPr>
                        <a:t>Oddział Chirurgii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5410517"/>
                  </a:ext>
                </a:extLst>
              </a:tr>
              <a:tr h="426547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+mj-lt"/>
                        </a:rPr>
                        <a:t>Oddział Wewnętrzny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7620987"/>
                  </a:ext>
                </a:extLst>
              </a:tr>
              <a:tr h="426547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+mj-lt"/>
                        </a:rPr>
                        <a:t>Oddział Dziecięcy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483437"/>
                  </a:ext>
                </a:extLst>
              </a:tr>
              <a:tr h="584456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+mj-lt"/>
                        </a:rPr>
                        <a:t>Oddział Ortopedii i Traumatologii Narządu Ruchu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6417393"/>
                  </a:ext>
                </a:extLst>
              </a:tr>
              <a:tr h="559829">
                <a:tc>
                  <a:txBody>
                    <a:bodyPr/>
                    <a:lstStyle/>
                    <a:p>
                      <a:r>
                        <a:rPr lang="pl-PL" sz="1600" b="1" u="none" strike="noStrike" dirty="0">
                          <a:effectLst/>
                          <a:latin typeface="+mj-lt"/>
                        </a:rPr>
                        <a:t>Oddział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Anestezjologii</a:t>
                      </a:r>
                      <a:b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 Intensywnej Terapii </a:t>
                      </a:r>
                      <a:endParaRPr lang="pl-PL" sz="16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7517723"/>
                  </a:ext>
                </a:extLst>
              </a:tr>
              <a:tr h="585460">
                <a:tc>
                  <a:txBody>
                    <a:bodyPr/>
                    <a:lstStyle/>
                    <a:p>
                      <a:r>
                        <a:rPr lang="pl-PL" sz="1600" b="1" dirty="0">
                          <a:latin typeface="+mj-lt"/>
                        </a:rPr>
                        <a:t>Oddział ginekologiczno-położniczy i noworodkowy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11+2 (część </a:t>
                      </a:r>
                      <a:r>
                        <a:rPr lang="pl-PL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neonantologiczna</a:t>
                      </a: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7+2(cześć </a:t>
                      </a:r>
                      <a:r>
                        <a:rPr lang="pl-PL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neonantologiczna</a:t>
                      </a: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4348767"/>
                  </a:ext>
                </a:extLst>
              </a:tr>
              <a:tr h="58546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1" dirty="0">
                          <a:latin typeface="+mj-lt"/>
                        </a:rPr>
                        <a:t>Szpitalny Oddział Ratunkowy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4498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054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B9ED8-0B50-DA60-B5C0-86C2FA76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A4B5A7-B627-5C22-677D-E6B47415A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6234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/>
              <a:t>Średnia pensja lekarza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A4F4EFE-5F3F-902C-83B3-EABB7F1B1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07C953A1-2DC3-3CF5-94C7-2009899260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636950"/>
              </p:ext>
            </p:extLst>
          </p:nvPr>
        </p:nvGraphicFramePr>
        <p:xfrm>
          <a:off x="4168588" y="2805952"/>
          <a:ext cx="4688541" cy="2710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0622">
                  <a:extLst>
                    <a:ext uri="{9D8B030D-6E8A-4147-A177-3AD203B41FA5}">
                      <a16:colId xmlns:a16="http://schemas.microsoft.com/office/drawing/2014/main" val="219683634"/>
                    </a:ext>
                  </a:extLst>
                </a:gridCol>
                <a:gridCol w="1967919">
                  <a:extLst>
                    <a:ext uri="{9D8B030D-6E8A-4147-A177-3AD203B41FA5}">
                      <a16:colId xmlns:a16="http://schemas.microsoft.com/office/drawing/2014/main" val="2073431437"/>
                    </a:ext>
                  </a:extLst>
                </a:gridCol>
              </a:tblGrid>
              <a:tr h="3641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     Oddziały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400" b="1" u="none" strike="noStrike" dirty="0">
                          <a:effectLst/>
                        </a:rPr>
                        <a:t>01.01.2026r.-30.06.2026r.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9914632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000" b="0" u="none" strike="noStrike" dirty="0">
                          <a:effectLst/>
                          <a:latin typeface="+mn-lt"/>
                        </a:rPr>
                        <a:t>CHIRURGIA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27508,76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6300105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000" b="0" u="none" strike="noStrike" dirty="0">
                          <a:effectLst/>
                          <a:latin typeface="+mn-lt"/>
                        </a:rPr>
                        <a:t>WEWNĘTRZNY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49897,68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7868845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000" b="0" u="none" strike="noStrike" dirty="0">
                          <a:effectLst/>
                          <a:latin typeface="+mn-lt"/>
                        </a:rPr>
                        <a:t>DZIECIĘCY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32209,92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0314716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000" b="0" u="none" strike="noStrike" dirty="0">
                          <a:effectLst/>
                          <a:latin typeface="+mn-lt"/>
                        </a:rPr>
                        <a:t>ORTOPEDIA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29705,57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0560451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u="none" strike="noStrike" dirty="0">
                          <a:effectLst/>
                          <a:latin typeface="+mn-lt"/>
                        </a:rPr>
                        <a:t> </a:t>
                      </a:r>
                      <a:r>
                        <a:rPr lang="pl-PL" sz="1100" b="0" u="none" strike="noStrike" dirty="0" err="1">
                          <a:effectLst/>
                          <a:latin typeface="+mn-lt"/>
                        </a:rPr>
                        <a:t>AiIT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39229,69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72687392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GIN-POŁ, NOWORODKI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31584,69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3258485"/>
                  </a:ext>
                </a:extLst>
              </a:tr>
              <a:tr h="3352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30561,91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870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25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18748-D53F-1ACD-23FC-CE831993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22F725-900A-E42A-14B0-411ED081D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Średnia pensja pielęgniarki/położnej specjalistki</a:t>
            </a:r>
            <a:br>
              <a:rPr lang="pl-PL" dirty="0"/>
            </a:br>
            <a:r>
              <a:rPr lang="pl-PL" dirty="0"/>
              <a:t> z wykształceniem wyższym</a:t>
            </a:r>
          </a:p>
          <a:p>
            <a:pPr marL="0" indent="0" algn="ctr">
              <a:buNone/>
            </a:pPr>
            <a:endParaRPr lang="pl-PL" sz="2600" dirty="0"/>
          </a:p>
          <a:p>
            <a:pPr marL="0" indent="0" algn="ctr">
              <a:buNone/>
            </a:pPr>
            <a:r>
              <a:rPr lang="pl-PL" sz="2600" dirty="0"/>
              <a:t>2025r. – 12485,02 zł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Średnia pensja pielęgniarki/położnej specjalistki</a:t>
            </a:r>
          </a:p>
          <a:p>
            <a:pPr marL="0" indent="0" algn="ctr">
              <a:buNone/>
            </a:pPr>
            <a:endParaRPr lang="pl-PL" sz="2600" dirty="0"/>
          </a:p>
          <a:p>
            <a:pPr marL="0" indent="0" algn="ctr">
              <a:buNone/>
            </a:pPr>
            <a:endParaRPr lang="pl-PL" sz="2600" dirty="0"/>
          </a:p>
          <a:p>
            <a:pPr marL="0" indent="0" algn="ctr">
              <a:buNone/>
            </a:pPr>
            <a:r>
              <a:rPr lang="pl-PL" sz="2600" dirty="0"/>
              <a:t>2025r. – 11085,62 zł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56044C0-EEE8-BDCE-2B14-0C432B0B4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89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D9B4B189-B4CA-3005-C6E8-CCD5484353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4967331"/>
              </p:ext>
            </p:extLst>
          </p:nvPr>
        </p:nvGraphicFramePr>
        <p:xfrm>
          <a:off x="3039034" y="1739153"/>
          <a:ext cx="6714568" cy="3876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8642">
                  <a:extLst>
                    <a:ext uri="{9D8B030D-6E8A-4147-A177-3AD203B41FA5}">
                      <a16:colId xmlns:a16="http://schemas.microsoft.com/office/drawing/2014/main" val="3747535049"/>
                    </a:ext>
                  </a:extLst>
                </a:gridCol>
                <a:gridCol w="1678642">
                  <a:extLst>
                    <a:ext uri="{9D8B030D-6E8A-4147-A177-3AD203B41FA5}">
                      <a16:colId xmlns:a16="http://schemas.microsoft.com/office/drawing/2014/main" val="2303146627"/>
                    </a:ext>
                  </a:extLst>
                </a:gridCol>
                <a:gridCol w="1678642">
                  <a:extLst>
                    <a:ext uri="{9D8B030D-6E8A-4147-A177-3AD203B41FA5}">
                      <a16:colId xmlns:a16="http://schemas.microsoft.com/office/drawing/2014/main" val="2444205655"/>
                    </a:ext>
                  </a:extLst>
                </a:gridCol>
                <a:gridCol w="1678642">
                  <a:extLst>
                    <a:ext uri="{9D8B030D-6E8A-4147-A177-3AD203B41FA5}">
                      <a16:colId xmlns:a16="http://schemas.microsoft.com/office/drawing/2014/main" val="2263680890"/>
                    </a:ext>
                  </a:extLst>
                </a:gridCol>
              </a:tblGrid>
              <a:tr h="841738">
                <a:tc gridSpan="4"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Statystyka dot. liczby dzieci urodzonych i zameldowanych na terenie powiatu jarocińskiego, a urodzonych w Szpitalu Powiatowym w Jarocinie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518996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2024r.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2025r.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/>
                        <a:t>I-VI 2026r.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489198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dirty="0"/>
                        <a:t>GM. JAROCIN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0840528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dirty="0"/>
                        <a:t>GM. JARACZEWO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55788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dirty="0"/>
                        <a:t>GM. KOTLIN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469600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dirty="0"/>
                        <a:t>GM. ŻERKÓW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678979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b="1" dirty="0"/>
                        <a:t>RAZEM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704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663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948247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887441"/>
                  </a:ext>
                </a:extLst>
              </a:tr>
              <a:tr h="379302">
                <a:tc>
                  <a:txBody>
                    <a:bodyPr/>
                    <a:lstStyle/>
                    <a:p>
                      <a:r>
                        <a:rPr lang="pl-PL" sz="1200" b="1" dirty="0"/>
                        <a:t>ILOŚĆ PORODÓW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437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187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099014"/>
                  </a:ext>
                </a:extLst>
              </a:tr>
            </a:tbl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5A946661-9407-E9FA-CD51-735A27D6F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787" y="509880"/>
            <a:ext cx="1574275" cy="122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087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3231</TotalTime>
  <Words>999</Words>
  <Application>Microsoft Office PowerPoint</Application>
  <PresentationFormat>Panoramiczny</PresentationFormat>
  <Paragraphs>423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Prezes</dc:creator>
  <cp:lastModifiedBy>Prezes</cp:lastModifiedBy>
  <cp:revision>36</cp:revision>
  <cp:lastPrinted>2026-08-19T07:21:52Z</cp:lastPrinted>
  <dcterms:created xsi:type="dcterms:W3CDTF">2025-07-30T16:53:44Z</dcterms:created>
  <dcterms:modified xsi:type="dcterms:W3CDTF">2026-08-20T12:42:02Z</dcterms:modified>
</cp:coreProperties>
</file>