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handoutMasterIdLst>
    <p:handoutMasterId r:id="rId31"/>
  </p:handoutMasterIdLst>
  <p:sldIdLst>
    <p:sldId id="256" r:id="rId2"/>
    <p:sldId id="363" r:id="rId3"/>
    <p:sldId id="385" r:id="rId4"/>
    <p:sldId id="386" r:id="rId5"/>
    <p:sldId id="364" r:id="rId6"/>
    <p:sldId id="365" r:id="rId7"/>
    <p:sldId id="387" r:id="rId8"/>
    <p:sldId id="304" r:id="rId9"/>
    <p:sldId id="388" r:id="rId10"/>
    <p:sldId id="389" r:id="rId11"/>
    <p:sldId id="362" r:id="rId12"/>
    <p:sldId id="376" r:id="rId13"/>
    <p:sldId id="390" r:id="rId14"/>
    <p:sldId id="393" r:id="rId15"/>
    <p:sldId id="353" r:id="rId16"/>
    <p:sldId id="384" r:id="rId17"/>
    <p:sldId id="294" r:id="rId18"/>
    <p:sldId id="374" r:id="rId19"/>
    <p:sldId id="377" r:id="rId20"/>
    <p:sldId id="391" r:id="rId21"/>
    <p:sldId id="392" r:id="rId22"/>
    <p:sldId id="396" r:id="rId23"/>
    <p:sldId id="394" r:id="rId24"/>
    <p:sldId id="395" r:id="rId25"/>
    <p:sldId id="370" r:id="rId26"/>
    <p:sldId id="399" r:id="rId27"/>
    <p:sldId id="397" r:id="rId28"/>
    <p:sldId id="398" r:id="rId29"/>
    <p:sldId id="371" r:id="rId30"/>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AE18DDD5-08ED-4245-94F1-E9F6B20986F5}">
          <p14:sldIdLst>
            <p14:sldId id="256"/>
            <p14:sldId id="363"/>
            <p14:sldId id="385"/>
            <p14:sldId id="386"/>
            <p14:sldId id="364"/>
            <p14:sldId id="365"/>
            <p14:sldId id="387"/>
            <p14:sldId id="304"/>
            <p14:sldId id="388"/>
            <p14:sldId id="389"/>
            <p14:sldId id="362"/>
            <p14:sldId id="376"/>
            <p14:sldId id="390"/>
            <p14:sldId id="393"/>
            <p14:sldId id="353"/>
            <p14:sldId id="384"/>
            <p14:sldId id="294"/>
            <p14:sldId id="374"/>
            <p14:sldId id="377"/>
            <p14:sldId id="391"/>
            <p14:sldId id="392"/>
            <p14:sldId id="396"/>
            <p14:sldId id="394"/>
            <p14:sldId id="395"/>
            <p14:sldId id="370"/>
            <p14:sldId id="399"/>
            <p14:sldId id="397"/>
            <p14:sldId id="398"/>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8" autoAdjust="0"/>
    <p:restoredTop sz="94660"/>
  </p:normalViewPr>
  <p:slideViewPr>
    <p:cSldViewPr snapToGrid="0">
      <p:cViewPr varScale="1">
        <p:scale>
          <a:sx n="114" d="100"/>
          <a:sy n="114" d="100"/>
        </p:scale>
        <p:origin x="390" y="102"/>
      </p:cViewPr>
      <p:guideLst/>
    </p:cSldViewPr>
  </p:slideViewPr>
  <p:notesTextViewPr>
    <p:cViewPr>
      <p:scale>
        <a:sx n="3" d="2"/>
        <a:sy n="3" d="2"/>
      </p:scale>
      <p:origin x="0" y="0"/>
    </p:cViewPr>
  </p:notesTextViewPr>
  <p:notesViewPr>
    <p:cSldViewPr snapToGrid="0">
      <p:cViewPr varScale="1">
        <p:scale>
          <a:sx n="61" d="100"/>
          <a:sy n="61" d="100"/>
        </p:scale>
        <p:origin x="32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F39F12-8D8C-4DAC-ACB6-31C2B59B616C}" type="datetimeFigureOut">
              <a:rPr lang="pl-PL" smtClean="0"/>
              <a:t>27.01.2026</a:t>
            </a:fld>
            <a:endParaRPr lang="pl-PL" dirty="0"/>
          </a:p>
        </p:txBody>
      </p:sp>
      <p:sp>
        <p:nvSpPr>
          <p:cNvPr id="4" name="Symbol zastępczy stop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0627BDF-BD14-4256-8B64-EA026B4AF8B3}" type="slidenum">
              <a:rPr lang="pl-PL" smtClean="0"/>
              <a:t>‹#›</a:t>
            </a:fld>
            <a:endParaRPr lang="pl-PL" dirty="0"/>
          </a:p>
        </p:txBody>
      </p:sp>
    </p:spTree>
    <p:extLst>
      <p:ext uri="{BB962C8B-B14F-4D97-AF65-F5344CB8AC3E}">
        <p14:creationId xmlns:p14="http://schemas.microsoft.com/office/powerpoint/2010/main" val="5042563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269342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421347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205921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229361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38041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1864783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239790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1254092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319068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72381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C58A0ECB-F56D-46D1-A53C-2CA46ACE6380}" type="datetimeFigureOut">
              <a:rPr lang="pl-PL" smtClean="0"/>
              <a:t>27.01.2026</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031EA3EB-F5EE-4E2F-9B9C-DDE17E447CDF}" type="slidenum">
              <a:rPr lang="pl-PL" smtClean="0"/>
              <a:t>‹#›</a:t>
            </a:fld>
            <a:endParaRPr lang="pl-PL" dirty="0"/>
          </a:p>
        </p:txBody>
      </p:sp>
    </p:spTree>
    <p:extLst>
      <p:ext uri="{BB962C8B-B14F-4D97-AF65-F5344CB8AC3E}">
        <p14:creationId xmlns:p14="http://schemas.microsoft.com/office/powerpoint/2010/main" val="1792340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A0ECB-F56D-46D1-A53C-2CA46ACE6380}" type="datetimeFigureOut">
              <a:rPr lang="pl-PL" smtClean="0"/>
              <a:t>27.01.2026</a:t>
            </a:fld>
            <a:endParaRPr lang="pl-PL" dirty="0"/>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EA3EB-F5EE-4E2F-9B9C-DDE17E447CDF}" type="slidenum">
              <a:rPr lang="pl-PL" smtClean="0"/>
              <a:t>‹#›</a:t>
            </a:fld>
            <a:endParaRPr lang="pl-PL" dirty="0"/>
          </a:p>
        </p:txBody>
      </p:sp>
    </p:spTree>
    <p:extLst>
      <p:ext uri="{BB962C8B-B14F-4D97-AF65-F5344CB8AC3E}">
        <p14:creationId xmlns:p14="http://schemas.microsoft.com/office/powerpoint/2010/main" val="217537940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0" y="4052555"/>
            <a:ext cx="12192000" cy="2816156"/>
          </a:xfrm>
          <a:prstGeom prst="rect">
            <a:avLst/>
          </a:prstGeom>
        </p:spPr>
        <p:txBody>
          <a:bodyPr wrap="square">
            <a:spAutoFit/>
          </a:bodyPr>
          <a:lstStyle/>
          <a:p>
            <a:pPr algn="ctr">
              <a:spcAft>
                <a:spcPts val="0"/>
              </a:spcAft>
            </a:pPr>
            <a:r>
              <a:rPr lang="pl-PL" sz="6000" b="1" dirty="0">
                <a:solidFill>
                  <a:schemeClr val="accent2">
                    <a:lumMod val="75000"/>
                  </a:schemeClr>
                </a:solidFill>
                <a:cs typeface="Calibri" panose="020F0502020204030204" pitchFamily="34" charset="0"/>
              </a:rPr>
              <a:t>Działalność Rady Powiatowej </a:t>
            </a:r>
          </a:p>
          <a:p>
            <a:pPr algn="ctr">
              <a:spcAft>
                <a:spcPts val="0"/>
              </a:spcAft>
            </a:pPr>
            <a:r>
              <a:rPr lang="pl-PL" sz="6000" b="1" dirty="0">
                <a:solidFill>
                  <a:schemeClr val="accent2">
                    <a:lumMod val="75000"/>
                  </a:schemeClr>
                </a:solidFill>
                <a:cs typeface="Calibri" panose="020F0502020204030204" pitchFamily="34" charset="0"/>
              </a:rPr>
              <a:t>WIR w Jarocinie</a:t>
            </a:r>
            <a:endParaRPr lang="pl-PL" sz="54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endParaRPr>
          </a:p>
          <a:p>
            <a:pPr algn="ctr">
              <a:spcAft>
                <a:spcPts val="0"/>
              </a:spcAft>
            </a:pPr>
            <a:r>
              <a:rPr lang="pl-PL" sz="36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r>
            <a:br>
              <a:rPr lang="pl-PL" sz="36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br>
            <a:r>
              <a:rPr lang="pl-PL" sz="105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endParaRPr lang="pl-PL" sz="105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spcAft>
                <a:spcPts val="0"/>
              </a:spcAft>
            </a:pPr>
            <a:endParaRPr lang="pl-PL" sz="1050"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2" name="AutoShape 2" descr="Herb powiatu ostrowskiego (wielkopolskiego) – Wikipedia, wolna encyklopedia"/>
          <p:cNvSpPr>
            <a:spLocks noChangeAspect="1" noChangeArrowheads="1"/>
          </p:cNvSpPr>
          <p:nvPr/>
        </p:nvSpPr>
        <p:spPr bwMode="auto">
          <a:xfrm>
            <a:off x="3598362" y="408421"/>
            <a:ext cx="14954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dirty="0"/>
          </a:p>
        </p:txBody>
      </p:sp>
      <p:pic>
        <p:nvPicPr>
          <p:cNvPr id="10" name="Picture 2" descr="100px-POL_powiat_jarociński_C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253" y="260580"/>
            <a:ext cx="3100797" cy="346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5207" y="98381"/>
            <a:ext cx="2045758" cy="3789587"/>
          </a:xfrm>
          <a:prstGeom prst="rect">
            <a:avLst/>
          </a:prstGeom>
        </p:spPr>
      </p:pic>
    </p:spTree>
    <p:extLst>
      <p:ext uri="{BB962C8B-B14F-4D97-AF65-F5344CB8AC3E}">
        <p14:creationId xmlns:p14="http://schemas.microsoft.com/office/powerpoint/2010/main" val="169694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50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157" y="243010"/>
            <a:ext cx="5779208" cy="4351338"/>
          </a:xfr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4674" y="2475402"/>
            <a:ext cx="5628536" cy="4237892"/>
          </a:xfrm>
          <a:prstGeom prst="rect">
            <a:avLst/>
          </a:prstGeom>
        </p:spPr>
      </p:pic>
    </p:spTree>
    <p:extLst>
      <p:ext uri="{BB962C8B-B14F-4D97-AF65-F5344CB8AC3E}">
        <p14:creationId xmlns:p14="http://schemas.microsoft.com/office/powerpoint/2010/main" val="629682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482BAF-68D5-40B5-AF46-9C04ABDF3B1E}"/>
              </a:ext>
            </a:extLst>
          </p:cNvPr>
          <p:cNvSpPr>
            <a:spLocks noGrp="1"/>
          </p:cNvSpPr>
          <p:nvPr>
            <p:ph type="title"/>
          </p:nvPr>
        </p:nvSpPr>
        <p:spPr>
          <a:xfrm>
            <a:off x="740545" y="117337"/>
            <a:ext cx="10515600" cy="1325563"/>
          </a:xfrm>
        </p:spPr>
        <p:txBody>
          <a:bodyPr>
            <a:normAutofit/>
          </a:bodyPr>
          <a:lstStyle/>
          <a:p>
            <a:pPr algn="ctr"/>
            <a:r>
              <a:rPr lang="pl-PL" b="1" dirty="0">
                <a:solidFill>
                  <a:schemeClr val="accent2">
                    <a:lumMod val="75000"/>
                  </a:schemeClr>
                </a:solidFill>
                <a:latin typeface="+mn-lt"/>
                <a:ea typeface="+mn-ea"/>
                <a:cs typeface="+mn-cs"/>
              </a:rPr>
              <a:t>Szkolenia z stosowania fumigantów</a:t>
            </a:r>
          </a:p>
        </p:txBody>
      </p:sp>
      <p:sp>
        <p:nvSpPr>
          <p:cNvPr id="3" name="Symbol zastępczy zawartości 2">
            <a:extLst>
              <a:ext uri="{FF2B5EF4-FFF2-40B4-BE49-F238E27FC236}">
                <a16:creationId xmlns:a16="http://schemas.microsoft.com/office/drawing/2014/main" id="{5F4E6661-80E0-4947-A88F-083ADF9EA967}"/>
              </a:ext>
            </a:extLst>
          </p:cNvPr>
          <p:cNvSpPr>
            <a:spLocks noGrp="1"/>
          </p:cNvSpPr>
          <p:nvPr>
            <p:ph idx="1"/>
          </p:nvPr>
        </p:nvSpPr>
        <p:spPr>
          <a:xfrm>
            <a:off x="447119" y="1224055"/>
            <a:ext cx="10515600" cy="4351338"/>
          </a:xfrm>
        </p:spPr>
        <p:txBody>
          <a:bodyPr/>
          <a:lstStyle/>
          <a:p>
            <a:pPr marL="0" indent="0" algn="just">
              <a:buNone/>
            </a:pPr>
            <a:r>
              <a:rPr lang="pl-PL" dirty="0">
                <a:cs typeface="Times New Roman" panose="02020603050405020304" pitchFamily="18" charset="0"/>
              </a:rPr>
              <a:t>Organizujemy podstawowe i uzupełniające szkolenia z zakresu fumigacji </a:t>
            </a:r>
            <a:r>
              <a:rPr lang="pl-PL" dirty="0"/>
              <a:t>( np. gazowanie zboża)</a:t>
            </a:r>
          </a:p>
        </p:txBody>
      </p:sp>
      <p:pic>
        <p:nvPicPr>
          <p:cNvPr id="6" name="Obraz 5">
            <a:extLst>
              <a:ext uri="{FF2B5EF4-FFF2-40B4-BE49-F238E27FC236}">
                <a16:creationId xmlns:a16="http://schemas.microsoft.com/office/drawing/2014/main" id="{359FB3A7-F9F2-48CC-A362-DB6C58C48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719" y="135061"/>
            <a:ext cx="1195502" cy="2214563"/>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119" y="2173735"/>
            <a:ext cx="5987687" cy="4508376"/>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9894" y="2173735"/>
            <a:ext cx="5953200" cy="4482410"/>
          </a:xfrm>
          <a:prstGeom prst="rect">
            <a:avLst/>
          </a:prstGeom>
        </p:spPr>
      </p:pic>
    </p:spTree>
    <p:extLst>
      <p:ext uri="{BB962C8B-B14F-4D97-AF65-F5344CB8AC3E}">
        <p14:creationId xmlns:p14="http://schemas.microsoft.com/office/powerpoint/2010/main" val="4093369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9482BAF-68D5-40B5-AF46-9C04ABDF3B1E}"/>
              </a:ext>
            </a:extLst>
          </p:cNvPr>
          <p:cNvSpPr>
            <a:spLocks noGrp="1"/>
          </p:cNvSpPr>
          <p:nvPr>
            <p:ph type="title"/>
          </p:nvPr>
        </p:nvSpPr>
        <p:spPr>
          <a:xfrm>
            <a:off x="740545" y="117337"/>
            <a:ext cx="10515600" cy="1325563"/>
          </a:xfrm>
        </p:spPr>
        <p:txBody>
          <a:bodyPr>
            <a:normAutofit/>
          </a:bodyPr>
          <a:lstStyle/>
          <a:p>
            <a:pPr algn="ctr"/>
            <a:r>
              <a:rPr lang="pl-PL" b="1" dirty="0">
                <a:solidFill>
                  <a:schemeClr val="accent2">
                    <a:lumMod val="75000"/>
                  </a:schemeClr>
                </a:solidFill>
                <a:latin typeface="+mn-lt"/>
                <a:ea typeface="+mn-ea"/>
                <a:cs typeface="+mn-cs"/>
              </a:rPr>
              <a:t>Szkolenia IPR</a:t>
            </a:r>
          </a:p>
        </p:txBody>
      </p:sp>
      <p:sp>
        <p:nvSpPr>
          <p:cNvPr id="3" name="Symbol zastępczy zawartości 2">
            <a:extLst>
              <a:ext uri="{FF2B5EF4-FFF2-40B4-BE49-F238E27FC236}">
                <a16:creationId xmlns:a16="http://schemas.microsoft.com/office/drawing/2014/main" id="{5F4E6661-80E0-4947-A88F-083ADF9EA967}"/>
              </a:ext>
            </a:extLst>
          </p:cNvPr>
          <p:cNvSpPr>
            <a:spLocks noGrp="1"/>
          </p:cNvSpPr>
          <p:nvPr>
            <p:ph idx="1"/>
          </p:nvPr>
        </p:nvSpPr>
        <p:spPr>
          <a:xfrm>
            <a:off x="447119" y="1224055"/>
            <a:ext cx="10515600" cy="4351338"/>
          </a:xfrm>
        </p:spPr>
        <p:txBody>
          <a:bodyPr/>
          <a:lstStyle/>
          <a:p>
            <a:pPr marL="0" indent="0" algn="just">
              <a:buNone/>
            </a:pPr>
            <a:r>
              <a:rPr lang="pl-PL" dirty="0">
                <a:cs typeface="Times New Roman" panose="02020603050405020304" pitchFamily="18" charset="0"/>
              </a:rPr>
              <a:t>Organizujemy również szkolenia z Integrowanej Produkcji Rolnej niezbędne do ubiegania się o płatności w ramach tzw. </a:t>
            </a:r>
            <a:r>
              <a:rPr lang="pl-PL" dirty="0" err="1">
                <a:cs typeface="Times New Roman" panose="02020603050405020304" pitchFamily="18" charset="0"/>
              </a:rPr>
              <a:t>ekoschematów</a:t>
            </a:r>
            <a:r>
              <a:rPr lang="pl-PL" dirty="0">
                <a:cs typeface="Times New Roman" panose="02020603050405020304" pitchFamily="18" charset="0"/>
              </a:rPr>
              <a:t>. W 2025 roku odbyły się 2 szkolenia w których wzięło udział  30 osób.</a:t>
            </a:r>
          </a:p>
          <a:p>
            <a:pPr marL="0" indent="0">
              <a:buNone/>
            </a:pPr>
            <a:endParaRPr lang="pl-PL" dirty="0"/>
          </a:p>
        </p:txBody>
      </p:sp>
      <p:pic>
        <p:nvPicPr>
          <p:cNvPr id="6" name="Obraz 5">
            <a:extLst>
              <a:ext uri="{FF2B5EF4-FFF2-40B4-BE49-F238E27FC236}">
                <a16:creationId xmlns:a16="http://schemas.microsoft.com/office/drawing/2014/main" id="{359FB3A7-F9F2-48CC-A362-DB6C58C48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2719" y="135061"/>
            <a:ext cx="1195502" cy="2214563"/>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362" y="2443086"/>
            <a:ext cx="5430715" cy="4073036"/>
          </a:xfrm>
          <a:prstGeom prst="rect">
            <a:avLst/>
          </a:prstGeom>
        </p:spPr>
      </p:pic>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077" y="2367348"/>
            <a:ext cx="5369169" cy="4026877"/>
          </a:xfrm>
          <a:prstGeom prst="rect">
            <a:avLst/>
          </a:prstGeom>
        </p:spPr>
      </p:pic>
    </p:spTree>
    <p:extLst>
      <p:ext uri="{BB962C8B-B14F-4D97-AF65-F5344CB8AC3E}">
        <p14:creationId xmlns:p14="http://schemas.microsoft.com/office/powerpoint/2010/main" val="4056120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0246" y="246978"/>
            <a:ext cx="9029700" cy="6772276"/>
          </a:xfrm>
        </p:spPr>
      </p:pic>
    </p:spTree>
    <p:extLst>
      <p:ext uri="{BB962C8B-B14F-4D97-AF65-F5344CB8AC3E}">
        <p14:creationId xmlns:p14="http://schemas.microsoft.com/office/powerpoint/2010/main" val="3935231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123457" y="118759"/>
            <a:ext cx="8034765" cy="584775"/>
          </a:xfrm>
          <a:prstGeom prst="rect">
            <a:avLst/>
          </a:prstGeom>
          <a:noFill/>
        </p:spPr>
        <p:txBody>
          <a:bodyPr wrap="none" lIns="91440" tIns="45720" rIns="91440" bIns="45720">
            <a:spAutoFit/>
          </a:bodyPr>
          <a:lstStyle/>
          <a:p>
            <a:pPr algn="ctr"/>
            <a:r>
              <a:rPr lang="pl-PL" sz="3200" b="1" dirty="0">
                <a:solidFill>
                  <a:srgbClr val="00B050"/>
                </a:solidFill>
              </a:rPr>
              <a:t>Kampania </a:t>
            </a:r>
            <a:r>
              <a:rPr lang="pl-PL" sz="3200" b="1" dirty="0" err="1">
                <a:solidFill>
                  <a:srgbClr val="00B050"/>
                </a:solidFill>
              </a:rPr>
              <a:t>bilbordowa</a:t>
            </a:r>
            <a:r>
              <a:rPr lang="pl-PL" sz="3200" b="1" dirty="0">
                <a:solidFill>
                  <a:srgbClr val="00B050"/>
                </a:solidFill>
              </a:rPr>
              <a:t> na terenie Wielkopolski</a:t>
            </a:r>
          </a:p>
        </p:txBody>
      </p:sp>
      <p:pic>
        <p:nvPicPr>
          <p:cNvPr id="1026" name="Picture 2" descr="https://wir.org.pl/asp/pliki/aktualnosci2024/baner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346" y="757702"/>
            <a:ext cx="3761597" cy="2825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wir.org.pl/asp/pliki/aktualnosci2024/baner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065" y="756819"/>
            <a:ext cx="3762773" cy="282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s://wir.org.pl/asp/pliki/aktualnosci2024/baner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067" y="3707933"/>
            <a:ext cx="4015544" cy="3015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682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086522" y="2581512"/>
            <a:ext cx="6379285" cy="923330"/>
          </a:xfrm>
          <a:prstGeom prst="rect">
            <a:avLst/>
          </a:prstGeom>
          <a:noFill/>
        </p:spPr>
        <p:txBody>
          <a:bodyPr wrap="square" rtlCol="0">
            <a:spAutoFit/>
          </a:bodyPr>
          <a:lstStyle/>
          <a:p>
            <a:endParaRPr lang="pl-PL" dirty="0"/>
          </a:p>
          <a:p>
            <a:endParaRPr lang="pl-PL" dirty="0"/>
          </a:p>
          <a:p>
            <a:endParaRPr lang="pl-PL" dirty="0"/>
          </a:p>
        </p:txBody>
      </p:sp>
      <p:sp>
        <p:nvSpPr>
          <p:cNvPr id="10" name="pole tekstowe 9"/>
          <p:cNvSpPr txBox="1"/>
          <p:nvPr/>
        </p:nvSpPr>
        <p:spPr>
          <a:xfrm>
            <a:off x="1320564" y="-186431"/>
            <a:ext cx="9856422" cy="1003031"/>
          </a:xfrm>
          <a:prstGeom prst="rect">
            <a:avLst/>
          </a:prstGeom>
          <a:noFill/>
        </p:spPr>
        <p:txBody>
          <a:bodyPr wrap="square" rtlCol="0">
            <a:spAutoFit/>
          </a:bodyPr>
          <a:lstStyle/>
          <a:p>
            <a:pPr indent="1795463">
              <a:lnSpc>
                <a:spcPct val="150000"/>
              </a:lnSpc>
            </a:pPr>
            <a:r>
              <a:rPr lang="pl-PL" sz="4400" b="1" dirty="0">
                <a:solidFill>
                  <a:schemeClr val="accent2">
                    <a:lumMod val="75000"/>
                  </a:schemeClr>
                </a:solidFill>
              </a:rPr>
              <a:t>Akcja Bezpieczne Żniwa</a:t>
            </a:r>
          </a:p>
        </p:txBody>
      </p:sp>
      <p:sp>
        <p:nvSpPr>
          <p:cNvPr id="2" name="Prostokąt 1"/>
          <p:cNvSpPr/>
          <p:nvPr/>
        </p:nvSpPr>
        <p:spPr>
          <a:xfrm>
            <a:off x="170121" y="846397"/>
            <a:ext cx="10404708" cy="1323439"/>
          </a:xfrm>
          <a:prstGeom prst="rect">
            <a:avLst/>
          </a:prstGeom>
        </p:spPr>
        <p:txBody>
          <a:bodyPr wrap="square">
            <a:spAutoFit/>
          </a:bodyPr>
          <a:lstStyle/>
          <a:p>
            <a:pPr algn="just"/>
            <a:r>
              <a:rPr lang="pl-PL" sz="2000" dirty="0"/>
              <a:t>Tradycyjnie w okresie żniw wspólnie z Komendą Powiatową Policji w Jarocinie oraz Państwową Inspekcją Pracy organizujemy informacyjną akcję „Bezpieczne żniwa, w polu jak i w gospodarstwie” rozdając kamizelki odblaskowe z logo WIR ufundowane przez Wielkopolską Izbę Rolniczą przy udziale Towarzystwa Ubezpieczeń Wzajemnych "TUW".</a:t>
            </a:r>
            <a:endParaRPr lang="pl-PL" sz="2000" b="1" dirty="0">
              <a:latin typeface="Candara" panose="020E0502030303020204" pitchFamily="34" charset="0"/>
            </a:endParaRPr>
          </a:p>
        </p:txBody>
      </p:sp>
      <p:pic>
        <p:nvPicPr>
          <p:cNvPr id="3" name="Obraz 2"/>
          <p:cNvPicPr>
            <a:picLocks noChangeAspect="1"/>
          </p:cNvPicPr>
          <p:nvPr/>
        </p:nvPicPr>
        <p:blipFill rotWithShape="1">
          <a:blip r:embed="rId2" cstate="print">
            <a:extLst>
              <a:ext uri="{28A0092B-C50C-407E-A947-70E740481C1C}">
                <a14:useLocalDpi xmlns:a14="http://schemas.microsoft.com/office/drawing/2010/main" val="0"/>
              </a:ext>
            </a:extLst>
          </a:blip>
          <a:srcRect l="12021" r="6869"/>
          <a:stretch/>
        </p:blipFill>
        <p:spPr>
          <a:xfrm>
            <a:off x="324414" y="2332035"/>
            <a:ext cx="5392805" cy="4203862"/>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pic>
        <p:nvPicPr>
          <p:cNvPr id="5" name="Obraz 4"/>
          <p:cNvPicPr>
            <a:picLocks noChangeAspect="1"/>
          </p:cNvPicPr>
          <p:nvPr/>
        </p:nvPicPr>
        <p:blipFill rotWithShape="1">
          <a:blip r:embed="rId4" cstate="print">
            <a:extLst>
              <a:ext uri="{28A0092B-C50C-407E-A947-70E740481C1C}">
                <a14:useLocalDpi xmlns:a14="http://schemas.microsoft.com/office/drawing/2010/main" val="0"/>
              </a:ext>
            </a:extLst>
          </a:blip>
          <a:srcRect t="7876" b="17059"/>
          <a:stretch/>
        </p:blipFill>
        <p:spPr>
          <a:xfrm>
            <a:off x="5833844" y="2332035"/>
            <a:ext cx="6033742" cy="4178834"/>
          </a:xfrm>
          <a:prstGeom prst="rect">
            <a:avLst/>
          </a:prstGeom>
        </p:spPr>
      </p:pic>
    </p:spTree>
    <p:extLst>
      <p:ext uri="{BB962C8B-B14F-4D97-AF65-F5344CB8AC3E}">
        <p14:creationId xmlns:p14="http://schemas.microsoft.com/office/powerpoint/2010/main" val="2384389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6" name="Symbol zastępczy zawartości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23170" y="347601"/>
            <a:ext cx="4619029" cy="6158707"/>
          </a:xfr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199" y="296893"/>
            <a:ext cx="4695091" cy="6260121"/>
          </a:xfrm>
          <a:prstGeom prst="rect">
            <a:avLst/>
          </a:prstGeom>
        </p:spPr>
      </p:pic>
    </p:spTree>
    <p:extLst>
      <p:ext uri="{BB962C8B-B14F-4D97-AF65-F5344CB8AC3E}">
        <p14:creationId xmlns:p14="http://schemas.microsoft.com/office/powerpoint/2010/main" val="106452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171" y="3617585"/>
            <a:ext cx="4196862" cy="3141089"/>
          </a:xfrm>
          <a:prstGeom prst="rect">
            <a:avLst/>
          </a:prstGeom>
        </p:spPr>
      </p:pic>
      <p:sp>
        <p:nvSpPr>
          <p:cNvPr id="9" name="pole tekstowe 8"/>
          <p:cNvSpPr txBox="1"/>
          <p:nvPr/>
        </p:nvSpPr>
        <p:spPr>
          <a:xfrm>
            <a:off x="1086522" y="2581512"/>
            <a:ext cx="6379285" cy="923330"/>
          </a:xfrm>
          <a:prstGeom prst="rect">
            <a:avLst/>
          </a:prstGeom>
          <a:noFill/>
        </p:spPr>
        <p:txBody>
          <a:bodyPr wrap="square" rtlCol="0">
            <a:spAutoFit/>
          </a:bodyPr>
          <a:lstStyle/>
          <a:p>
            <a:endParaRPr lang="pl-PL" dirty="0"/>
          </a:p>
          <a:p>
            <a:endParaRPr lang="pl-PL" dirty="0"/>
          </a:p>
          <a:p>
            <a:endParaRPr lang="pl-PL" dirty="0"/>
          </a:p>
        </p:txBody>
      </p:sp>
      <p:sp>
        <p:nvSpPr>
          <p:cNvPr id="2" name="Prostokąt 1"/>
          <p:cNvSpPr/>
          <p:nvPr/>
        </p:nvSpPr>
        <p:spPr>
          <a:xfrm>
            <a:off x="104512" y="1128120"/>
            <a:ext cx="4309717" cy="2800767"/>
          </a:xfrm>
          <a:prstGeom prst="rect">
            <a:avLst/>
          </a:prstGeom>
        </p:spPr>
        <p:txBody>
          <a:bodyPr wrap="square">
            <a:spAutoFit/>
          </a:bodyPr>
          <a:lstStyle/>
          <a:p>
            <a:pPr algn="just"/>
            <a:r>
              <a:rPr lang="pl-PL" sz="2200" dirty="0"/>
              <a:t>WIR poprzez Krajową Radę Izb Rolniczych organizuje cykliczne kolonie dla dzieci rolników ubezpieczonych ze środków Funduszu Ubezpieczeń Społecznych KRUS. Dzięki tej inicjatywie dzieci ze środowisk wiejskich mają okazje wyjechać na 9-dniowe turnusy.</a:t>
            </a:r>
          </a:p>
        </p:txBody>
      </p:sp>
      <p:sp>
        <p:nvSpPr>
          <p:cNvPr id="8" name="Prostokąt 7"/>
          <p:cNvSpPr/>
          <p:nvPr/>
        </p:nvSpPr>
        <p:spPr>
          <a:xfrm>
            <a:off x="2794702" y="313676"/>
            <a:ext cx="6207369" cy="769441"/>
          </a:xfrm>
          <a:prstGeom prst="rect">
            <a:avLst/>
          </a:prstGeom>
        </p:spPr>
        <p:txBody>
          <a:bodyPr wrap="square">
            <a:spAutoFit/>
          </a:bodyPr>
          <a:lstStyle>
            <a:defPPr>
              <a:defRPr lang="pl-P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pl-PL" sz="4400" b="1" dirty="0">
                <a:solidFill>
                  <a:schemeClr val="accent2">
                    <a:lumMod val="75000"/>
                  </a:schemeClr>
                </a:solidFill>
                <a:latin typeface="+mn-lt"/>
              </a:rPr>
              <a:t>Kolonie zimowe i letnie</a:t>
            </a:r>
          </a:p>
        </p:txBody>
      </p: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445" y="975954"/>
            <a:ext cx="5572845" cy="2881006"/>
          </a:xfrm>
          <a:prstGeom prst="rect">
            <a:avLst/>
          </a:prstGeom>
        </p:spPr>
      </p:pic>
      <p:pic>
        <p:nvPicPr>
          <p:cNvPr id="11" name="Obraz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6814" y="0"/>
            <a:ext cx="1195502" cy="2214563"/>
          </a:xfrm>
          <a:prstGeom prst="rect">
            <a:avLst/>
          </a:prstGeom>
        </p:spPr>
      </p:pic>
      <p:pic>
        <p:nvPicPr>
          <p:cNvPr id="4" name="Obraz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028" y="3973890"/>
            <a:ext cx="4911874" cy="2762929"/>
          </a:xfrm>
          <a:prstGeom prst="rect">
            <a:avLst/>
          </a:prstGeom>
        </p:spPr>
      </p:pic>
    </p:spTree>
    <p:extLst>
      <p:ext uri="{BB962C8B-B14F-4D97-AF65-F5344CB8AC3E}">
        <p14:creationId xmlns:p14="http://schemas.microsoft.com/office/powerpoint/2010/main" val="15221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D8A6EA-9FD3-4780-BE48-E5E811D5683D}"/>
              </a:ext>
            </a:extLst>
          </p:cNvPr>
          <p:cNvSpPr>
            <a:spLocks noGrp="1"/>
          </p:cNvSpPr>
          <p:nvPr>
            <p:ph type="title"/>
          </p:nvPr>
        </p:nvSpPr>
        <p:spPr>
          <a:xfrm>
            <a:off x="367684" y="365125"/>
            <a:ext cx="10515600" cy="1325563"/>
          </a:xfrm>
        </p:spPr>
        <p:txBody>
          <a:bodyPr>
            <a:normAutofit/>
          </a:bodyPr>
          <a:lstStyle/>
          <a:p>
            <a:pPr algn="ctr"/>
            <a:r>
              <a:rPr lang="pl-PL" b="1" dirty="0">
                <a:solidFill>
                  <a:schemeClr val="accent2">
                    <a:lumMod val="75000"/>
                  </a:schemeClr>
                </a:solidFill>
                <a:latin typeface="+mn-lt"/>
                <a:cs typeface="Arial" panose="020B0604020202020204" pitchFamily="34" charset="0"/>
              </a:rPr>
              <a:t>Dożynki Gminne Wojciechowo</a:t>
            </a:r>
            <a:endParaRPr lang="pl-PL" dirty="0">
              <a:latin typeface="+mn-lt"/>
            </a:endParaRPr>
          </a:p>
        </p:txBody>
      </p:sp>
      <p:sp>
        <p:nvSpPr>
          <p:cNvPr id="3" name="Symbol zastępczy zawartości 2">
            <a:extLst>
              <a:ext uri="{FF2B5EF4-FFF2-40B4-BE49-F238E27FC236}">
                <a16:creationId xmlns:a16="http://schemas.microsoft.com/office/drawing/2014/main" id="{3EA49D64-AE60-423E-ACD7-FCAF571FB468}"/>
              </a:ext>
            </a:extLst>
          </p:cNvPr>
          <p:cNvSpPr>
            <a:spLocks noGrp="1"/>
          </p:cNvSpPr>
          <p:nvPr>
            <p:ph idx="1"/>
          </p:nvPr>
        </p:nvSpPr>
        <p:spPr>
          <a:xfrm>
            <a:off x="479501" y="1567445"/>
            <a:ext cx="4783164" cy="4351338"/>
          </a:xfrm>
        </p:spPr>
        <p:txBody>
          <a:bodyPr/>
          <a:lstStyle/>
          <a:p>
            <a:pPr marL="0" indent="0" algn="just">
              <a:buNone/>
            </a:pPr>
            <a:r>
              <a:rPr lang="pl-PL" sz="2200" dirty="0"/>
              <a:t>24.08.2025 r. odbyły się dożynki Gminy Jaraczewo Na zaproszenie Gospodarza: Burmistrza Miasta i Gminy Jaraczewo swoje stoisko zaprezentowała Rada Powiatowa Wielkopolskiej Izby Rolniczej w Jarocinie. Na stoisku można było zapoznać się z bieżącymi sprawami rolnictwa, pobrać prasę rolniczą oraz skosztować pysznej grochówki przygotowanej przez Radę Powiatową WIR w Jarocinie, której rozdano ponad 1000 porcji.</a:t>
            </a:r>
          </a:p>
        </p:txBody>
      </p:sp>
      <p:pic>
        <p:nvPicPr>
          <p:cNvPr id="4" name="Obraz 3">
            <a:extLst>
              <a:ext uri="{FF2B5EF4-FFF2-40B4-BE49-F238E27FC236}">
                <a16:creationId xmlns:a16="http://schemas.microsoft.com/office/drawing/2014/main" id="{2CADF205-3E02-4F47-82A5-D65D50397E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5484" y="2214563"/>
            <a:ext cx="5538281" cy="4153711"/>
          </a:xfrm>
          <a:prstGeom prst="rect">
            <a:avLst/>
          </a:prstGeom>
        </p:spPr>
      </p:pic>
    </p:spTree>
    <p:extLst>
      <p:ext uri="{BB962C8B-B14F-4D97-AF65-F5344CB8AC3E}">
        <p14:creationId xmlns:p14="http://schemas.microsoft.com/office/powerpoint/2010/main" val="626292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7" name="Obraz 6">
            <a:extLst>
              <a:ext uri="{FF2B5EF4-FFF2-40B4-BE49-F238E27FC236}">
                <a16:creationId xmlns:a16="http://schemas.microsoft.com/office/drawing/2014/main" id="{7EEB7C13-5750-4D87-B527-0F1BE02542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6049" y="0"/>
            <a:ext cx="1195502" cy="2214563"/>
          </a:xfrm>
          <a:prstGeom prst="rect">
            <a:avLst/>
          </a:prstGeom>
        </p:spPr>
      </p:pic>
      <p:pic>
        <p:nvPicPr>
          <p:cNvPr id="5" name="Symbol zastępczy zawartości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4215" y="269198"/>
            <a:ext cx="6346669" cy="4760002"/>
          </a:xfr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755299" y="1126448"/>
            <a:ext cx="6858000" cy="5143500"/>
          </a:xfrm>
          <a:prstGeom prst="rect">
            <a:avLst/>
          </a:prstGeom>
        </p:spPr>
      </p:pic>
    </p:spTree>
    <p:extLst>
      <p:ext uri="{BB962C8B-B14F-4D97-AF65-F5344CB8AC3E}">
        <p14:creationId xmlns:p14="http://schemas.microsoft.com/office/powerpoint/2010/main" val="3036719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451922-1F9D-4FB6-9720-25A0436B68E4}"/>
              </a:ext>
            </a:extLst>
          </p:cNvPr>
          <p:cNvSpPr>
            <a:spLocks noGrp="1"/>
          </p:cNvSpPr>
          <p:nvPr>
            <p:ph type="title"/>
          </p:nvPr>
        </p:nvSpPr>
        <p:spPr>
          <a:xfrm>
            <a:off x="838200" y="3543"/>
            <a:ext cx="10515600" cy="1325563"/>
          </a:xfrm>
        </p:spPr>
        <p:txBody>
          <a:bodyPr/>
          <a:lstStyle/>
          <a:p>
            <a:pPr algn="ctr"/>
            <a:r>
              <a:rPr lang="pl-PL" b="1" dirty="0">
                <a:solidFill>
                  <a:schemeClr val="accent2">
                    <a:lumMod val="75000"/>
                  </a:schemeClr>
                </a:solidFill>
                <a:latin typeface="+mn-lt"/>
              </a:rPr>
              <a:t>Skład RP WIR w Jarocinie</a:t>
            </a:r>
            <a:endParaRPr lang="pl-PL" dirty="0">
              <a:latin typeface="+mn-lt"/>
            </a:endParaRPr>
          </a:p>
        </p:txBody>
      </p:sp>
      <p:sp>
        <p:nvSpPr>
          <p:cNvPr id="3" name="Symbol zastępczy zawartości 2">
            <a:extLst>
              <a:ext uri="{FF2B5EF4-FFF2-40B4-BE49-F238E27FC236}">
                <a16:creationId xmlns:a16="http://schemas.microsoft.com/office/drawing/2014/main" id="{4C16C7CB-C231-412A-9991-DD6935934820}"/>
              </a:ext>
            </a:extLst>
          </p:cNvPr>
          <p:cNvSpPr>
            <a:spLocks noGrp="1"/>
          </p:cNvSpPr>
          <p:nvPr>
            <p:ph idx="1"/>
          </p:nvPr>
        </p:nvSpPr>
        <p:spPr>
          <a:xfrm>
            <a:off x="6787662" y="2214563"/>
            <a:ext cx="5055577" cy="4351338"/>
          </a:xfrm>
        </p:spPr>
        <p:txBody>
          <a:bodyPr/>
          <a:lstStyle/>
          <a:p>
            <a:pPr>
              <a:lnSpc>
                <a:spcPct val="100000"/>
              </a:lnSpc>
            </a:pPr>
            <a:r>
              <a:rPr lang="pl-PL" sz="2000" dirty="0"/>
              <a:t>Gmina Jaraczewo: </a:t>
            </a:r>
          </a:p>
          <a:p>
            <a:pPr marL="0" indent="0">
              <a:lnSpc>
                <a:spcPct val="100000"/>
              </a:lnSpc>
              <a:buNone/>
            </a:pPr>
            <a:r>
              <a:rPr lang="pl-PL" sz="2000" dirty="0"/>
              <a:t>Bartosz Banaszak </a:t>
            </a:r>
            <a:r>
              <a:rPr lang="pl-PL" sz="2000" b="1" dirty="0"/>
              <a:t>(Przewodniczący RP)</a:t>
            </a:r>
            <a:r>
              <a:rPr lang="pl-PL" sz="2000" dirty="0"/>
              <a:t>, </a:t>
            </a:r>
          </a:p>
          <a:p>
            <a:pPr marL="0" indent="0">
              <a:lnSpc>
                <a:spcPct val="100000"/>
              </a:lnSpc>
              <a:buNone/>
            </a:pPr>
            <a:r>
              <a:rPr lang="pl-PL" sz="2000" dirty="0"/>
              <a:t>Marcin Gościniak </a:t>
            </a:r>
            <a:r>
              <a:rPr lang="pl-PL" sz="2000" b="1" dirty="0"/>
              <a:t>(Delegat na WZ)</a:t>
            </a:r>
            <a:endParaRPr lang="pl-PL" sz="2000" dirty="0"/>
          </a:p>
          <a:p>
            <a:pPr>
              <a:lnSpc>
                <a:spcPct val="100000"/>
              </a:lnSpc>
            </a:pPr>
            <a:r>
              <a:rPr lang="pl-PL" sz="2000" dirty="0"/>
              <a:t>Gmina Jarocin: Witold Kubiak, </a:t>
            </a:r>
          </a:p>
          <a:p>
            <a:pPr marL="0" indent="0">
              <a:lnSpc>
                <a:spcPct val="100000"/>
              </a:lnSpc>
              <a:buNone/>
            </a:pPr>
            <a:r>
              <a:rPr lang="pl-PL" sz="2000" dirty="0"/>
              <a:t>Bartłomiej Orpel</a:t>
            </a:r>
          </a:p>
          <a:p>
            <a:pPr>
              <a:lnSpc>
                <a:spcPct val="100000"/>
              </a:lnSpc>
            </a:pPr>
            <a:r>
              <a:rPr lang="pl-PL" sz="2000" dirty="0"/>
              <a:t>Gmina Kotlin: Robert Szyszka, </a:t>
            </a:r>
          </a:p>
          <a:p>
            <a:pPr marL="0" indent="0">
              <a:lnSpc>
                <a:spcPct val="100000"/>
              </a:lnSpc>
              <a:buNone/>
            </a:pPr>
            <a:r>
              <a:rPr lang="pl-PL" sz="2000" dirty="0"/>
              <a:t>Michał Przestacki</a:t>
            </a:r>
            <a:endParaRPr lang="pl-PL" sz="2000" b="1" dirty="0"/>
          </a:p>
          <a:p>
            <a:pPr>
              <a:lnSpc>
                <a:spcPct val="100000"/>
              </a:lnSpc>
            </a:pPr>
            <a:r>
              <a:rPr lang="pl-PL" sz="2000" dirty="0"/>
              <a:t>Gmina Żerków: Jacek Włoszczyk, </a:t>
            </a:r>
          </a:p>
          <a:p>
            <a:pPr marL="0" indent="0">
              <a:lnSpc>
                <a:spcPct val="100000"/>
              </a:lnSpc>
              <a:buNone/>
            </a:pPr>
            <a:r>
              <a:rPr lang="pl-PL" sz="2000" dirty="0"/>
              <a:t>Wojciech Szcześniak</a:t>
            </a:r>
          </a:p>
          <a:p>
            <a:pPr marL="0" indent="0">
              <a:buNone/>
            </a:pPr>
            <a:endParaRPr lang="pl-PL" dirty="0"/>
          </a:p>
        </p:txBody>
      </p:sp>
      <p:pic>
        <p:nvPicPr>
          <p:cNvPr id="5" name="Obraz 4">
            <a:extLst>
              <a:ext uri="{FF2B5EF4-FFF2-40B4-BE49-F238E27FC236}">
                <a16:creationId xmlns:a16="http://schemas.microsoft.com/office/drawing/2014/main" id="{66832D08-CAB2-422C-AA4B-799A826F54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52" y="1107281"/>
            <a:ext cx="6532684" cy="4355122"/>
          </a:xfrm>
          <a:prstGeom prst="rect">
            <a:avLst/>
          </a:prstGeom>
        </p:spPr>
      </p:pic>
    </p:spTree>
    <p:extLst>
      <p:ext uri="{BB962C8B-B14F-4D97-AF65-F5344CB8AC3E}">
        <p14:creationId xmlns:p14="http://schemas.microsoft.com/office/powerpoint/2010/main" val="1109807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D8A6EA-9FD3-4780-BE48-E5E811D5683D}"/>
              </a:ext>
            </a:extLst>
          </p:cNvPr>
          <p:cNvSpPr>
            <a:spLocks noGrp="1"/>
          </p:cNvSpPr>
          <p:nvPr>
            <p:ph type="title"/>
          </p:nvPr>
        </p:nvSpPr>
        <p:spPr>
          <a:xfrm>
            <a:off x="367684" y="365125"/>
            <a:ext cx="10515600" cy="1325563"/>
          </a:xfrm>
        </p:spPr>
        <p:txBody>
          <a:bodyPr>
            <a:normAutofit/>
          </a:bodyPr>
          <a:lstStyle/>
          <a:p>
            <a:pPr algn="ctr"/>
            <a:r>
              <a:rPr lang="pl-PL" b="1" dirty="0">
                <a:solidFill>
                  <a:schemeClr val="accent2">
                    <a:lumMod val="75000"/>
                  </a:schemeClr>
                </a:solidFill>
                <a:latin typeface="+mn-lt"/>
                <a:cs typeface="Arial" panose="020B0604020202020204" pitchFamily="34" charset="0"/>
              </a:rPr>
              <a:t>Wyjazd na Targi AGRO SHOW</a:t>
            </a:r>
            <a:endParaRPr lang="pl-PL" dirty="0">
              <a:latin typeface="+mn-lt"/>
            </a:endParaRPr>
          </a:p>
        </p:txBody>
      </p:sp>
      <p:sp>
        <p:nvSpPr>
          <p:cNvPr id="3" name="Symbol zastępczy zawartości 2">
            <a:extLst>
              <a:ext uri="{FF2B5EF4-FFF2-40B4-BE49-F238E27FC236}">
                <a16:creationId xmlns:a16="http://schemas.microsoft.com/office/drawing/2014/main" id="{3EA49D64-AE60-423E-ACD7-FCAF571FB468}"/>
              </a:ext>
            </a:extLst>
          </p:cNvPr>
          <p:cNvSpPr>
            <a:spLocks noGrp="1"/>
          </p:cNvSpPr>
          <p:nvPr>
            <p:ph idx="1"/>
          </p:nvPr>
        </p:nvSpPr>
        <p:spPr>
          <a:xfrm>
            <a:off x="479501" y="1567445"/>
            <a:ext cx="4998108" cy="2148521"/>
          </a:xfrm>
        </p:spPr>
        <p:txBody>
          <a:bodyPr>
            <a:normAutofit fontScale="85000" lnSpcReduction="20000"/>
          </a:bodyPr>
          <a:lstStyle/>
          <a:p>
            <a:pPr marL="0" indent="0" algn="just">
              <a:buNone/>
            </a:pPr>
            <a:r>
              <a:rPr lang="pl-PL" sz="2200" dirty="0"/>
              <a:t>19 września zorganizowaliśmy wyjazd autokarowy dla rolników na Międzynarodowe Targi AGRO SHOW w Bednarach.</a:t>
            </a:r>
          </a:p>
          <a:p>
            <a:pPr marL="0" indent="0" algn="just">
              <a:buNone/>
            </a:pPr>
            <a:endParaRPr lang="pl-PL" sz="2200" dirty="0"/>
          </a:p>
          <a:p>
            <a:pPr marL="0" indent="0" algn="just">
              <a:buNone/>
            </a:pPr>
            <a:r>
              <a:rPr lang="pl-PL" sz="2200" dirty="0"/>
              <a:t>Na targach na stoisku Wielkopolskiej Izby Rolniczej rolnicy mieli okazję do bezpośrednich rozmów z Prezesem Wielkopolskiej Izby Rolniczej Mieczysławem Łuczakiem.</a:t>
            </a:r>
          </a:p>
        </p:txBody>
      </p:sp>
      <p:pic>
        <p:nvPicPr>
          <p:cNvPr id="4" name="Obraz 3">
            <a:extLst>
              <a:ext uri="{FF2B5EF4-FFF2-40B4-BE49-F238E27FC236}">
                <a16:creationId xmlns:a16="http://schemas.microsoft.com/office/drawing/2014/main" id="{2CADF205-3E02-4F47-82A5-D65D50397E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pic>
        <p:nvPicPr>
          <p:cNvPr id="5" name="Obraz 4"/>
          <p:cNvPicPr>
            <a:picLocks noChangeAspect="1"/>
          </p:cNvPicPr>
          <p:nvPr/>
        </p:nvPicPr>
        <p:blipFill rotWithShape="1">
          <a:blip r:embed="rId3" cstate="print">
            <a:extLst>
              <a:ext uri="{28A0092B-C50C-407E-A947-70E740481C1C}">
                <a14:useLocalDpi xmlns:a14="http://schemas.microsoft.com/office/drawing/2010/main" val="0"/>
              </a:ext>
            </a:extLst>
          </a:blip>
          <a:srcRect t="29760" b="-20384"/>
          <a:stretch/>
        </p:blipFill>
        <p:spPr>
          <a:xfrm>
            <a:off x="274943" y="3509561"/>
            <a:ext cx="5534853" cy="3986730"/>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94510" y="2309543"/>
            <a:ext cx="4950839" cy="3713129"/>
          </a:xfrm>
          <a:prstGeom prst="rect">
            <a:avLst/>
          </a:prstGeom>
        </p:spPr>
      </p:pic>
    </p:spTree>
    <p:extLst>
      <p:ext uri="{BB962C8B-B14F-4D97-AF65-F5344CB8AC3E}">
        <p14:creationId xmlns:p14="http://schemas.microsoft.com/office/powerpoint/2010/main" val="3058145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764" y="365125"/>
            <a:ext cx="8555904" cy="6416928"/>
          </a:xfrm>
        </p:spPr>
      </p:pic>
    </p:spTree>
    <p:extLst>
      <p:ext uri="{BB962C8B-B14F-4D97-AF65-F5344CB8AC3E}">
        <p14:creationId xmlns:p14="http://schemas.microsoft.com/office/powerpoint/2010/main" val="2146134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086522" y="2581512"/>
            <a:ext cx="6379285" cy="923330"/>
          </a:xfrm>
          <a:prstGeom prst="rect">
            <a:avLst/>
          </a:prstGeom>
          <a:noFill/>
        </p:spPr>
        <p:txBody>
          <a:bodyPr wrap="square" rtlCol="0">
            <a:spAutoFit/>
          </a:bodyPr>
          <a:lstStyle/>
          <a:p>
            <a:endParaRPr lang="pl-PL" dirty="0"/>
          </a:p>
          <a:p>
            <a:endParaRPr lang="pl-PL" dirty="0"/>
          </a:p>
          <a:p>
            <a:endParaRPr lang="pl-PL" dirty="0"/>
          </a:p>
        </p:txBody>
      </p:sp>
      <p:sp>
        <p:nvSpPr>
          <p:cNvPr id="6" name="Prostokąt 5"/>
          <p:cNvSpPr/>
          <p:nvPr/>
        </p:nvSpPr>
        <p:spPr>
          <a:xfrm>
            <a:off x="1270945" y="294770"/>
            <a:ext cx="9535752" cy="707886"/>
          </a:xfrm>
          <a:prstGeom prst="rect">
            <a:avLst/>
          </a:prstGeom>
        </p:spPr>
        <p:txBody>
          <a:bodyPr wrap="none">
            <a:spAutoFit/>
          </a:bodyPr>
          <a:lstStyle>
            <a:defPPr>
              <a:defRPr lang="pl-P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pl-PL" sz="4000" b="1" dirty="0">
                <a:solidFill>
                  <a:srgbClr val="C00000"/>
                </a:solidFill>
                <a:latin typeface="+mn-lt"/>
              </a:rPr>
              <a:t>Współpraca z Gminami odbywa się również:</a:t>
            </a:r>
          </a:p>
        </p:txBody>
      </p:sp>
      <p:sp>
        <p:nvSpPr>
          <p:cNvPr id="12" name="Prostokąt 11"/>
          <p:cNvSpPr/>
          <p:nvPr/>
        </p:nvSpPr>
        <p:spPr>
          <a:xfrm>
            <a:off x="123225" y="2342693"/>
            <a:ext cx="5567456" cy="2862322"/>
          </a:xfrm>
          <a:prstGeom prst="rect">
            <a:avLst/>
          </a:prstGeom>
        </p:spPr>
        <p:txBody>
          <a:bodyPr wrap="square">
            <a:spAutoFit/>
          </a:bodyPr>
          <a:lstStyle>
            <a:defPPr>
              <a:defRPr lang="pl-P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marL="342900" indent="-342900" algn="just">
              <a:buFontTx/>
              <a:buChar char="-"/>
            </a:pPr>
            <a:r>
              <a:rPr lang="pl-PL" sz="2000" b="1" dirty="0">
                <a:latin typeface="Candara" panose="020E0502030303020204" pitchFamily="34" charset="0"/>
              </a:rPr>
              <a:t>Poprzez użyczenie sal wiejskich na cele szkoleniowe, organizacje forów rolniczych</a:t>
            </a:r>
          </a:p>
          <a:p>
            <a:pPr marL="342900" indent="-342900" algn="just">
              <a:buFontTx/>
              <a:buChar char="-"/>
            </a:pPr>
            <a:r>
              <a:rPr lang="pl-PL" sz="2000" b="1" dirty="0">
                <a:latin typeface="Candara" panose="020E0502030303020204" pitchFamily="34" charset="0"/>
              </a:rPr>
              <a:t>Rozpowszechnianie informacji o prowadzonych naborach wniosków, organizowanych szkoleniach i wydarzeniach poprzez kurendy wśród sołtysów oraz zamieszczanie ich na tablicach ogłoszeń</a:t>
            </a:r>
          </a:p>
          <a:p>
            <a:pPr marL="342900" indent="-342900" algn="just">
              <a:buFontTx/>
              <a:buChar char="-"/>
            </a:pPr>
            <a:r>
              <a:rPr lang="pl-PL" sz="2000" b="1" dirty="0">
                <a:latin typeface="Candara" panose="020E0502030303020204" pitchFamily="34" charset="0"/>
              </a:rPr>
              <a:t>Współpracę przy organizacji wyborów do izb rolniczych</a:t>
            </a:r>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879" y="1107281"/>
            <a:ext cx="4065938" cy="5750719"/>
          </a:xfrm>
          <a:prstGeom prst="rect">
            <a:avLst/>
          </a:prstGeom>
        </p:spPr>
      </p:pic>
    </p:spTree>
    <p:extLst>
      <p:ext uri="{BB962C8B-B14F-4D97-AF65-F5344CB8AC3E}">
        <p14:creationId xmlns:p14="http://schemas.microsoft.com/office/powerpoint/2010/main" val="3820574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086522" y="2581512"/>
            <a:ext cx="6379285" cy="923330"/>
          </a:xfrm>
          <a:prstGeom prst="rect">
            <a:avLst/>
          </a:prstGeom>
          <a:noFill/>
        </p:spPr>
        <p:txBody>
          <a:bodyPr wrap="square" rtlCol="0">
            <a:spAutoFit/>
          </a:bodyPr>
          <a:lstStyle/>
          <a:p>
            <a:endParaRPr lang="pl-PL" dirty="0"/>
          </a:p>
          <a:p>
            <a:endParaRPr lang="pl-PL" dirty="0"/>
          </a:p>
          <a:p>
            <a:endParaRPr lang="pl-PL" dirty="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sp>
        <p:nvSpPr>
          <p:cNvPr id="4" name="Tytuł 3">
            <a:extLst>
              <a:ext uri="{FF2B5EF4-FFF2-40B4-BE49-F238E27FC236}">
                <a16:creationId xmlns:a16="http://schemas.microsoft.com/office/drawing/2014/main" id="{C6CEB508-6FBD-491E-A981-6ECC1204F055}"/>
              </a:ext>
            </a:extLst>
          </p:cNvPr>
          <p:cNvSpPr>
            <a:spLocks noGrp="1"/>
          </p:cNvSpPr>
          <p:nvPr>
            <p:ph type="title"/>
          </p:nvPr>
        </p:nvSpPr>
        <p:spPr>
          <a:xfrm>
            <a:off x="0" y="32971"/>
            <a:ext cx="10515600" cy="1325563"/>
          </a:xfrm>
        </p:spPr>
        <p:txBody>
          <a:bodyPr>
            <a:normAutofit/>
          </a:bodyPr>
          <a:lstStyle/>
          <a:p>
            <a:pPr algn="ctr"/>
            <a:r>
              <a:rPr lang="pl-PL" sz="4000" b="1" dirty="0">
                <a:solidFill>
                  <a:schemeClr val="accent2">
                    <a:lumMod val="75000"/>
                  </a:schemeClr>
                </a:solidFill>
                <a:latin typeface="+mn-lt"/>
              </a:rPr>
              <a:t>Rada ds. Młodych Rolników przy KRIR</a:t>
            </a:r>
            <a:endParaRPr lang="pl-PL" sz="4000" dirty="0">
              <a:latin typeface="+mn-lt"/>
            </a:endParaRPr>
          </a:p>
        </p:txBody>
      </p:sp>
      <p:sp>
        <p:nvSpPr>
          <p:cNvPr id="5" name="Symbol zastępczy zawartości 4">
            <a:extLst>
              <a:ext uri="{FF2B5EF4-FFF2-40B4-BE49-F238E27FC236}">
                <a16:creationId xmlns:a16="http://schemas.microsoft.com/office/drawing/2014/main" id="{454FEDEF-CF24-4ADF-9145-4583A2E49259}"/>
              </a:ext>
            </a:extLst>
          </p:cNvPr>
          <p:cNvSpPr>
            <a:spLocks noGrp="1"/>
          </p:cNvSpPr>
          <p:nvPr>
            <p:ph idx="1"/>
          </p:nvPr>
        </p:nvSpPr>
        <p:spPr>
          <a:xfrm>
            <a:off x="266435" y="1107281"/>
            <a:ext cx="10515600" cy="4351338"/>
          </a:xfrm>
        </p:spPr>
        <p:txBody>
          <a:bodyPr/>
          <a:lstStyle/>
          <a:p>
            <a:pPr>
              <a:buFontTx/>
              <a:buChar char="-"/>
            </a:pPr>
            <a:r>
              <a:rPr lang="pl-PL" sz="2400" dirty="0">
                <a:latin typeface="Times New Roman" panose="02020603050405020304" pitchFamily="18" charset="0"/>
                <a:cs typeface="Times New Roman" panose="02020603050405020304" pitchFamily="18" charset="0"/>
              </a:rPr>
              <a:t>powołana w 2021r. Rada ma wspierać aktywizacje osób młodych, zwiększanie konkurencyjności polskiego rolnictwa poprzez rozwój młodzieży, dokonywania analiz przepisów dotyczących ułatwiania startu młodym rolnikom, tworzenia propozycji rozwiązań pozostawania czy też powrotu młodych na obszary wiejskie, jak również wskazywanie i zajmowanie się problemami młodych osób zamieszkujących tereny wiejskie.</a:t>
            </a:r>
          </a:p>
          <a:p>
            <a:pPr>
              <a:buFontTx/>
              <a:buChar char="-"/>
            </a:pPr>
            <a:r>
              <a:rPr lang="pl-PL" sz="2400" dirty="0">
                <a:latin typeface="Times New Roman" panose="02020603050405020304" pitchFamily="18" charset="0"/>
                <a:cs typeface="Times New Roman" panose="02020603050405020304" pitchFamily="18" charset="0"/>
              </a:rPr>
              <a:t>Przewodniczący RP WIR w Jarocinie Bartosz Banaszak pełni w Radzie funkcję</a:t>
            </a:r>
          </a:p>
          <a:p>
            <a:pPr marL="0" indent="0">
              <a:buNone/>
            </a:pPr>
            <a:r>
              <a:rPr lang="pl-PL" sz="2400" dirty="0">
                <a:latin typeface="Times New Roman" panose="02020603050405020304" pitchFamily="18" charset="0"/>
                <a:cs typeface="Times New Roman" panose="02020603050405020304" pitchFamily="18" charset="0"/>
              </a:rPr>
              <a:t> I Zastępcy przewodniczącego.  </a:t>
            </a:r>
          </a:p>
          <a:p>
            <a:pPr>
              <a:buFontTx/>
              <a:buChar char="-"/>
            </a:pPr>
            <a:r>
              <a:rPr lang="pl-PL" sz="1600" dirty="0"/>
              <a:t/>
            </a:r>
            <a:br>
              <a:rPr lang="pl-PL" sz="1600" dirty="0"/>
            </a:br>
            <a:endParaRPr lang="pl-PL" sz="2400" dirty="0">
              <a:latin typeface="Times New Roman" panose="02020603050405020304" pitchFamily="18" charset="0"/>
              <a:cs typeface="Times New Roman" panose="02020603050405020304" pitchFamily="18" charset="0"/>
            </a:endParaRPr>
          </a:p>
          <a:p>
            <a:pPr algn="just">
              <a:buFontTx/>
              <a:buChar char="-"/>
            </a:pPr>
            <a:endParaRPr lang="pl-PL" sz="2200" dirty="0"/>
          </a:p>
          <a:p>
            <a:endParaRPr lang="pl-PL" dirty="0"/>
          </a:p>
        </p:txBody>
      </p:sp>
    </p:spTree>
    <p:extLst>
      <p:ext uri="{BB962C8B-B14F-4D97-AF65-F5344CB8AC3E}">
        <p14:creationId xmlns:p14="http://schemas.microsoft.com/office/powerpoint/2010/main" val="2601898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4247" y="477449"/>
            <a:ext cx="8278238" cy="6208679"/>
          </a:xfrm>
        </p:spPr>
      </p:pic>
    </p:spTree>
    <p:extLst>
      <p:ext uri="{BB962C8B-B14F-4D97-AF65-F5344CB8AC3E}">
        <p14:creationId xmlns:p14="http://schemas.microsoft.com/office/powerpoint/2010/main" val="564381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2D2D45-75D8-4089-AD45-3D8FB277B758}"/>
              </a:ext>
            </a:extLst>
          </p:cNvPr>
          <p:cNvSpPr>
            <a:spLocks noGrp="1"/>
          </p:cNvSpPr>
          <p:nvPr>
            <p:ph type="title"/>
          </p:nvPr>
        </p:nvSpPr>
        <p:spPr/>
        <p:txBody>
          <a:bodyPr/>
          <a:lstStyle/>
          <a:p>
            <a:pPr algn="ctr"/>
            <a:r>
              <a:rPr lang="pl-PL" b="1" dirty="0">
                <a:solidFill>
                  <a:srgbClr val="C00000"/>
                </a:solidFill>
                <a:latin typeface="+mn-lt"/>
              </a:rPr>
              <a:t>Portale społecznościowe</a:t>
            </a:r>
            <a:endParaRPr lang="pl-PL" dirty="0">
              <a:latin typeface="+mn-lt"/>
            </a:endParaRPr>
          </a:p>
        </p:txBody>
      </p:sp>
      <p:sp>
        <p:nvSpPr>
          <p:cNvPr id="3" name="Symbol zastępczy zawartości 2">
            <a:extLst>
              <a:ext uri="{FF2B5EF4-FFF2-40B4-BE49-F238E27FC236}">
                <a16:creationId xmlns:a16="http://schemas.microsoft.com/office/drawing/2014/main" id="{917F9EBB-6E00-472A-9066-8673A4F6FB40}"/>
              </a:ext>
            </a:extLst>
          </p:cNvPr>
          <p:cNvSpPr>
            <a:spLocks noGrp="1"/>
          </p:cNvSpPr>
          <p:nvPr>
            <p:ph idx="1"/>
          </p:nvPr>
        </p:nvSpPr>
        <p:spPr>
          <a:xfrm>
            <a:off x="409304" y="1690688"/>
            <a:ext cx="10515600" cy="4351338"/>
          </a:xfrm>
        </p:spPr>
        <p:txBody>
          <a:bodyPr>
            <a:normAutofit/>
          </a:bodyPr>
          <a:lstStyle/>
          <a:p>
            <a:pPr marL="0" indent="0" algn="just">
              <a:buNone/>
            </a:pPr>
            <a:r>
              <a:rPr lang="pl-PL" dirty="0"/>
              <a:t>Prowadzimy oficjalnego fanpage’a, na którym można uzyskać informacje o bieżącej działalności.</a:t>
            </a:r>
          </a:p>
          <a:p>
            <a:pPr marL="0" indent="0" algn="just">
              <a:buNone/>
            </a:pPr>
            <a:r>
              <a:rPr lang="pl-PL" dirty="0"/>
              <a:t>Ponadto informacje o działalności samorządu rolniczego można uzyskać:</a:t>
            </a:r>
          </a:p>
          <a:p>
            <a:pPr marL="457200" indent="-457200" algn="just">
              <a:buFontTx/>
              <a:buChar char="-"/>
            </a:pPr>
            <a:r>
              <a:rPr lang="pl-PL" dirty="0"/>
              <a:t>na stronie wir.org.pl</a:t>
            </a:r>
          </a:p>
          <a:p>
            <a:pPr marL="457200" indent="-457200" algn="just">
              <a:buFontTx/>
              <a:buChar char="-"/>
            </a:pPr>
            <a:r>
              <a:rPr lang="pl-PL" dirty="0"/>
              <a:t>na facebooku</a:t>
            </a:r>
          </a:p>
          <a:p>
            <a:pPr marL="457200" indent="-457200" algn="just">
              <a:buFontTx/>
              <a:buChar char="-"/>
            </a:pPr>
            <a:r>
              <a:rPr lang="pl-PL" dirty="0"/>
              <a:t>w biuletynie Siewca Wielkopolski.</a:t>
            </a:r>
          </a:p>
        </p:txBody>
      </p:sp>
      <p:pic>
        <p:nvPicPr>
          <p:cNvPr id="4" name="Obraz 3">
            <a:extLst>
              <a:ext uri="{FF2B5EF4-FFF2-40B4-BE49-F238E27FC236}">
                <a16:creationId xmlns:a16="http://schemas.microsoft.com/office/drawing/2014/main" id="{7121D03D-82B6-439F-AF6E-59A5EBCC40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4904" y="121845"/>
            <a:ext cx="1195502" cy="2214563"/>
          </a:xfrm>
          <a:prstGeom prst="rect">
            <a:avLst/>
          </a:prstGeom>
        </p:spPr>
      </p:pic>
    </p:spTree>
    <p:extLst>
      <p:ext uri="{BB962C8B-B14F-4D97-AF65-F5344CB8AC3E}">
        <p14:creationId xmlns:p14="http://schemas.microsoft.com/office/powerpoint/2010/main" val="1178046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AA90214-C7F5-462B-BB4A-187BFA1D744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425F8CE4-EF9A-4181-8B77-41CCD02EA40B}"/>
              </a:ext>
            </a:extLst>
          </p:cNvPr>
          <p:cNvSpPr>
            <a:spLocks noGrp="1"/>
          </p:cNvSpPr>
          <p:nvPr>
            <p:ph idx="1"/>
          </p:nvPr>
        </p:nvSpPr>
        <p:spPr/>
        <p:txBody>
          <a:bodyPr/>
          <a:lstStyle/>
          <a:p>
            <a:pPr marL="0" indent="0" algn="ctr">
              <a:buNone/>
            </a:pPr>
            <a:r>
              <a:rPr lang="pl-PL" sz="4400" b="1" dirty="0">
                <a:solidFill>
                  <a:srgbClr val="C00000"/>
                </a:solidFill>
                <a:ea typeface="+mj-ea"/>
                <a:cs typeface="+mj-cs"/>
              </a:rPr>
              <a:t>Spółka ROL-WIR</a:t>
            </a:r>
          </a:p>
        </p:txBody>
      </p:sp>
    </p:spTree>
    <p:extLst>
      <p:ext uri="{BB962C8B-B14F-4D97-AF65-F5344CB8AC3E}">
        <p14:creationId xmlns:p14="http://schemas.microsoft.com/office/powerpoint/2010/main" val="818134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2FB581-5A8E-40A4-ACCB-AA9AD50A221F}"/>
              </a:ext>
            </a:extLst>
          </p:cNvPr>
          <p:cNvSpPr>
            <a:spLocks noGrp="1"/>
          </p:cNvSpPr>
          <p:nvPr>
            <p:ph type="title"/>
          </p:nvPr>
        </p:nvSpPr>
        <p:spPr/>
        <p:txBody>
          <a:bodyPr/>
          <a:lstStyle/>
          <a:p>
            <a:pPr algn="ctr"/>
            <a:r>
              <a:rPr lang="pl-PL" b="1" dirty="0">
                <a:solidFill>
                  <a:srgbClr val="C00000"/>
                </a:solidFill>
                <a:latin typeface="+mn-lt"/>
              </a:rPr>
              <a:t>Spółka prowadzi doradztwo w zakresie wypełniania:</a:t>
            </a:r>
          </a:p>
        </p:txBody>
      </p:sp>
      <p:sp>
        <p:nvSpPr>
          <p:cNvPr id="3" name="Symbol zastępczy zawartości 2">
            <a:extLst>
              <a:ext uri="{FF2B5EF4-FFF2-40B4-BE49-F238E27FC236}">
                <a16:creationId xmlns:a16="http://schemas.microsoft.com/office/drawing/2014/main" id="{318698DA-8741-4D43-9781-5D3314B03B4B}"/>
              </a:ext>
            </a:extLst>
          </p:cNvPr>
          <p:cNvSpPr>
            <a:spLocks noGrp="1"/>
          </p:cNvSpPr>
          <p:nvPr>
            <p:ph idx="1"/>
          </p:nvPr>
        </p:nvSpPr>
        <p:spPr/>
        <p:txBody>
          <a:bodyPr/>
          <a:lstStyle/>
          <a:p>
            <a:r>
              <a:rPr lang="pl-PL" dirty="0"/>
              <a:t>wniosków o dopłaty bezpośrednie</a:t>
            </a:r>
          </a:p>
          <a:p>
            <a:r>
              <a:rPr lang="pl-PL" dirty="0"/>
              <a:t>wniosków o zwrot zużytego materiału siewnego</a:t>
            </a:r>
          </a:p>
          <a:p>
            <a:r>
              <a:rPr lang="pl-PL" dirty="0"/>
              <a:t>planów </a:t>
            </a:r>
            <a:r>
              <a:rPr lang="pl-PL" dirty="0" err="1"/>
              <a:t>dobrostanowych</a:t>
            </a:r>
            <a:endParaRPr lang="pl-PL" dirty="0"/>
          </a:p>
          <a:p>
            <a:r>
              <a:rPr lang="pl-PL" dirty="0"/>
              <a:t>wniosków inwestycyjnych (Premie dla młodego rolnika, inwestycje zapobiegające rozprzestrzenianiu się ASF, inwestycje zwiększające konkurencyjność, inwestycje w zakresie OZE i inne)</a:t>
            </a:r>
          </a:p>
          <a:p>
            <a:r>
              <a:rPr lang="pl-PL" dirty="0"/>
              <a:t>bieżącej dokumentacji gospodarstwa</a:t>
            </a:r>
          </a:p>
          <a:p>
            <a:endParaRPr lang="pl-PL" dirty="0"/>
          </a:p>
        </p:txBody>
      </p:sp>
    </p:spTree>
    <p:extLst>
      <p:ext uri="{BB962C8B-B14F-4D97-AF65-F5344CB8AC3E}">
        <p14:creationId xmlns:p14="http://schemas.microsoft.com/office/powerpoint/2010/main" val="3127552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5D9AEF-3811-4D4B-A8B1-D75F45D23083}"/>
              </a:ext>
            </a:extLst>
          </p:cNvPr>
          <p:cNvSpPr>
            <a:spLocks noGrp="1"/>
          </p:cNvSpPr>
          <p:nvPr>
            <p:ph type="title"/>
          </p:nvPr>
        </p:nvSpPr>
        <p:spPr/>
        <p:txBody>
          <a:bodyPr>
            <a:normAutofit/>
          </a:bodyPr>
          <a:lstStyle/>
          <a:p>
            <a:pPr algn="ctr"/>
            <a:r>
              <a:rPr lang="pl-PL" b="1" dirty="0">
                <a:solidFill>
                  <a:srgbClr val="C00000"/>
                </a:solidFill>
                <a:latin typeface="+mn-lt"/>
              </a:rPr>
              <a:t>Spółka ROL-WIR zajmuje się:</a:t>
            </a:r>
          </a:p>
        </p:txBody>
      </p:sp>
      <p:sp>
        <p:nvSpPr>
          <p:cNvPr id="3" name="Symbol zastępczy zawartości 2">
            <a:extLst>
              <a:ext uri="{FF2B5EF4-FFF2-40B4-BE49-F238E27FC236}">
                <a16:creationId xmlns:a16="http://schemas.microsoft.com/office/drawing/2014/main" id="{46FBB950-77D5-4CA8-9246-866CFDC118B4}"/>
              </a:ext>
            </a:extLst>
          </p:cNvPr>
          <p:cNvSpPr>
            <a:spLocks noGrp="1"/>
          </p:cNvSpPr>
          <p:nvPr>
            <p:ph idx="1"/>
          </p:nvPr>
        </p:nvSpPr>
        <p:spPr/>
        <p:txBody>
          <a:bodyPr>
            <a:normAutofit lnSpcReduction="10000"/>
          </a:bodyPr>
          <a:lstStyle/>
          <a:p>
            <a:r>
              <a:rPr lang="pl-PL" dirty="0"/>
              <a:t>przygotowywaniem planów nawozowych</a:t>
            </a:r>
          </a:p>
          <a:p>
            <a:r>
              <a:rPr lang="pl-PL" dirty="0"/>
              <a:t>Przygotowaniem dokumentacji do kontroli z IP</a:t>
            </a:r>
          </a:p>
          <a:p>
            <a:r>
              <a:rPr lang="pl-PL" dirty="0"/>
              <a:t>prowadzeniem grup producentów rolnych </a:t>
            </a:r>
          </a:p>
          <a:p>
            <a:r>
              <a:rPr lang="pl-PL" dirty="0"/>
              <a:t>dystrybucją kolczyków zwierząt gospodarskich firmy </a:t>
            </a:r>
            <a:r>
              <a:rPr lang="pl-PL" dirty="0" err="1"/>
              <a:t>Allflex</a:t>
            </a:r>
            <a:r>
              <a:rPr lang="pl-PL" dirty="0"/>
              <a:t> i </a:t>
            </a:r>
            <a:r>
              <a:rPr lang="pl-PL" dirty="0" err="1"/>
              <a:t>Polnet</a:t>
            </a:r>
            <a:r>
              <a:rPr lang="pl-PL" dirty="0"/>
              <a:t> ID</a:t>
            </a:r>
          </a:p>
          <a:p>
            <a:r>
              <a:rPr lang="pl-PL" dirty="0"/>
              <a:t>organizacją szkoleń:</a:t>
            </a:r>
          </a:p>
          <a:p>
            <a:pPr>
              <a:buFont typeface="Wingdings" panose="05000000000000000000" pitchFamily="2" charset="2"/>
              <a:buChar char="v"/>
            </a:pPr>
            <a:r>
              <a:rPr lang="pl-PL" dirty="0"/>
              <a:t>ze stosowania środków ochrony roślin sprzętem naziemnym </a:t>
            </a:r>
          </a:p>
          <a:p>
            <a:pPr>
              <a:buFont typeface="Wingdings" panose="05000000000000000000" pitchFamily="2" charset="2"/>
              <a:buChar char="v"/>
            </a:pPr>
            <a:r>
              <a:rPr lang="pl-PL" dirty="0"/>
              <a:t>z Integrowanej Produkcji Rolnej</a:t>
            </a:r>
          </a:p>
          <a:p>
            <a:pPr>
              <a:buFont typeface="Wingdings" panose="05000000000000000000" pitchFamily="2" charset="2"/>
              <a:buChar char="v"/>
            </a:pPr>
            <a:r>
              <a:rPr lang="pl-PL" dirty="0"/>
              <a:t>z fumigacji</a:t>
            </a:r>
          </a:p>
          <a:p>
            <a:pPr>
              <a:buFont typeface="Wingdings" panose="05000000000000000000" pitchFamily="2" charset="2"/>
              <a:buChar char="v"/>
            </a:pPr>
            <a:r>
              <a:rPr lang="pl-PL" dirty="0"/>
              <a:t>online dla rolników przy udziale różnych firm</a:t>
            </a:r>
          </a:p>
          <a:p>
            <a:endParaRPr lang="pl-PL" dirty="0"/>
          </a:p>
        </p:txBody>
      </p:sp>
    </p:spTree>
    <p:extLst>
      <p:ext uri="{BB962C8B-B14F-4D97-AF65-F5344CB8AC3E}">
        <p14:creationId xmlns:p14="http://schemas.microsoft.com/office/powerpoint/2010/main" val="1182628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BE37FE-4744-4742-81B7-7A502E0263F4}"/>
              </a:ext>
            </a:extLst>
          </p:cNvPr>
          <p:cNvSpPr>
            <a:spLocks noGrp="1"/>
          </p:cNvSpPr>
          <p:nvPr>
            <p:ph type="title"/>
          </p:nvPr>
        </p:nvSpPr>
        <p:spPr/>
        <p:txBody>
          <a:bodyPr>
            <a:normAutofit/>
          </a:bodyPr>
          <a:lstStyle/>
          <a:p>
            <a:pPr algn="ctr"/>
            <a:r>
              <a:rPr lang="pl-PL" sz="4800" b="1" dirty="0">
                <a:ln w="6600">
                  <a:solidFill>
                    <a:schemeClr val="accent2"/>
                  </a:solidFill>
                  <a:prstDash val="solid"/>
                </a:ln>
                <a:solidFill>
                  <a:schemeClr val="accent2">
                    <a:lumMod val="75000"/>
                  </a:schemeClr>
                </a:solidFill>
                <a:latin typeface="+mn-lt"/>
              </a:rPr>
              <a:t>Serdecznie zapraszamy do współpracy!</a:t>
            </a:r>
            <a:endParaRPr lang="pl-PL" sz="4800" dirty="0">
              <a:latin typeface="+mn-lt"/>
            </a:endParaRPr>
          </a:p>
        </p:txBody>
      </p:sp>
      <p:sp>
        <p:nvSpPr>
          <p:cNvPr id="3" name="Symbol zastępczy zawartości 2">
            <a:extLst>
              <a:ext uri="{FF2B5EF4-FFF2-40B4-BE49-F238E27FC236}">
                <a16:creationId xmlns:a16="http://schemas.microsoft.com/office/drawing/2014/main" id="{EFB71DED-3A0A-49BA-AB1B-B87CF2855778}"/>
              </a:ext>
            </a:extLst>
          </p:cNvPr>
          <p:cNvSpPr>
            <a:spLocks noGrp="1"/>
          </p:cNvSpPr>
          <p:nvPr>
            <p:ph idx="1"/>
          </p:nvPr>
        </p:nvSpPr>
        <p:spPr/>
        <p:txBody>
          <a:bodyPr/>
          <a:lstStyle/>
          <a:p>
            <a:pPr marL="0" indent="0" algn="ctr">
              <a:lnSpc>
                <a:spcPct val="150000"/>
              </a:lnSpc>
              <a:spcAft>
                <a:spcPts val="0"/>
              </a:spcAft>
              <a:buNone/>
            </a:pPr>
            <a:r>
              <a:rPr lang="pl-PL" b="1" dirty="0">
                <a:ea typeface="Times New Roman" panose="02020603050405020304" pitchFamily="18" charset="0"/>
                <a:cs typeface="Calibri" panose="020F0502020204030204" pitchFamily="34" charset="0"/>
              </a:rPr>
              <a:t>Biuro Powiatowe WIR w Jarocinie</a:t>
            </a:r>
          </a:p>
          <a:p>
            <a:pPr marL="0" indent="0" algn="ctr">
              <a:lnSpc>
                <a:spcPct val="150000"/>
              </a:lnSpc>
              <a:spcAft>
                <a:spcPts val="0"/>
              </a:spcAft>
              <a:buNone/>
            </a:pPr>
            <a:r>
              <a:rPr lang="pl-PL" dirty="0">
                <a:cs typeface="Calibri" panose="020F0502020204030204" pitchFamily="34" charset="0"/>
              </a:rPr>
              <a:t>Ul. Osiedle </a:t>
            </a:r>
            <a:r>
              <a:rPr lang="pl-PL">
                <a:cs typeface="Calibri" panose="020F0502020204030204" pitchFamily="34" charset="0"/>
              </a:rPr>
              <a:t>Ogrody 42/2, </a:t>
            </a:r>
            <a:r>
              <a:rPr lang="pl-PL" dirty="0">
                <a:cs typeface="Calibri" panose="020F0502020204030204" pitchFamily="34" charset="0"/>
              </a:rPr>
              <a:t>63-200 Jarocin</a:t>
            </a:r>
          </a:p>
          <a:p>
            <a:pPr marL="0" indent="0" algn="ctr">
              <a:lnSpc>
                <a:spcPct val="150000"/>
              </a:lnSpc>
              <a:spcAft>
                <a:spcPts val="0"/>
              </a:spcAft>
              <a:buNone/>
            </a:pPr>
            <a:r>
              <a:rPr lang="pl-PL" dirty="0">
                <a:cs typeface="Calibri" panose="020F0502020204030204" pitchFamily="34" charset="0"/>
              </a:rPr>
              <a:t>tel. 62 747 66 66/ 574 470 720</a:t>
            </a:r>
          </a:p>
          <a:p>
            <a:pPr marL="0" indent="0" algn="ctr">
              <a:lnSpc>
                <a:spcPct val="150000"/>
              </a:lnSpc>
              <a:spcAft>
                <a:spcPts val="0"/>
              </a:spcAft>
              <a:buNone/>
            </a:pPr>
            <a:r>
              <a:rPr lang="pl-PL" dirty="0">
                <a:cs typeface="Calibri" panose="020F0502020204030204" pitchFamily="34" charset="0"/>
              </a:rPr>
              <a:t>e-mail: wirjar@wir.org.pl</a:t>
            </a:r>
          </a:p>
          <a:p>
            <a:endParaRPr lang="pl-PL" dirty="0"/>
          </a:p>
        </p:txBody>
      </p:sp>
    </p:spTree>
    <p:extLst>
      <p:ext uri="{BB962C8B-B14F-4D97-AF65-F5344CB8AC3E}">
        <p14:creationId xmlns:p14="http://schemas.microsoft.com/office/powerpoint/2010/main" val="840932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70F7B0-0180-4645-A342-04D53A934423}"/>
              </a:ext>
            </a:extLst>
          </p:cNvPr>
          <p:cNvSpPr>
            <a:spLocks noGrp="1"/>
          </p:cNvSpPr>
          <p:nvPr>
            <p:ph type="title"/>
          </p:nvPr>
        </p:nvSpPr>
        <p:spPr>
          <a:xfrm>
            <a:off x="838200" y="329615"/>
            <a:ext cx="10515600" cy="1325563"/>
          </a:xfrm>
        </p:spPr>
        <p:txBody>
          <a:bodyPr/>
          <a:lstStyle/>
          <a:p>
            <a:pPr algn="ctr"/>
            <a:r>
              <a:rPr lang="pl-PL" b="1" dirty="0">
                <a:solidFill>
                  <a:schemeClr val="accent2">
                    <a:lumMod val="75000"/>
                  </a:schemeClr>
                </a:solidFill>
              </a:rPr>
              <a:t>W 2025 roku RP w Jarocinie wydała</a:t>
            </a:r>
            <a:endParaRPr lang="pl-PL" dirty="0">
              <a:latin typeface="+mn-lt"/>
            </a:endParaRPr>
          </a:p>
        </p:txBody>
      </p:sp>
      <p:sp>
        <p:nvSpPr>
          <p:cNvPr id="3" name="Symbol zastępczy zawartości 2">
            <a:extLst>
              <a:ext uri="{FF2B5EF4-FFF2-40B4-BE49-F238E27FC236}">
                <a16:creationId xmlns:a16="http://schemas.microsoft.com/office/drawing/2014/main" id="{D8A8EEAF-220F-487B-A0F3-5CAB3ABEC4F5}"/>
              </a:ext>
            </a:extLst>
          </p:cNvPr>
          <p:cNvSpPr>
            <a:spLocks noGrp="1"/>
          </p:cNvSpPr>
          <p:nvPr>
            <p:ph idx="1"/>
          </p:nvPr>
        </p:nvSpPr>
        <p:spPr>
          <a:xfrm>
            <a:off x="812214" y="1386008"/>
            <a:ext cx="10515600" cy="5085129"/>
          </a:xfrm>
        </p:spPr>
        <p:txBody>
          <a:bodyPr>
            <a:normAutofit/>
          </a:bodyPr>
          <a:lstStyle/>
          <a:p>
            <a:pPr>
              <a:lnSpc>
                <a:spcPct val="100000"/>
              </a:lnSpc>
            </a:pPr>
            <a:r>
              <a:rPr lang="pl-PL" dirty="0">
                <a:cs typeface="Calibri" panose="020F0502020204030204" pitchFamily="34" charset="0"/>
              </a:rPr>
              <a:t>9 opinii dotyczących rocznych planów łowieckich </a:t>
            </a:r>
          </a:p>
          <a:p>
            <a:pPr>
              <a:lnSpc>
                <a:spcPct val="100000"/>
              </a:lnSpc>
            </a:pPr>
            <a:r>
              <a:rPr lang="pl-PL" dirty="0">
                <a:cs typeface="Calibri" panose="020F0502020204030204" pitchFamily="34" charset="0"/>
              </a:rPr>
              <a:t>1 opinie dotyczące Korekt RPŁ</a:t>
            </a:r>
          </a:p>
          <a:p>
            <a:pPr>
              <a:lnSpc>
                <a:spcPct val="100000"/>
              </a:lnSpc>
            </a:pPr>
            <a:r>
              <a:rPr lang="pl-PL" dirty="0">
                <a:cs typeface="Calibri" panose="020F0502020204030204" pitchFamily="34" charset="0"/>
              </a:rPr>
              <a:t>8 opinii  w sprawie sprzedaży gruntów rolnych Skarbu Państwa </a:t>
            </a:r>
            <a:br>
              <a:rPr lang="pl-PL" dirty="0">
                <a:cs typeface="Calibri" panose="020F0502020204030204" pitchFamily="34" charset="0"/>
              </a:rPr>
            </a:br>
            <a:r>
              <a:rPr lang="pl-PL" dirty="0">
                <a:cs typeface="Calibri" panose="020F0502020204030204" pitchFamily="34" charset="0"/>
              </a:rPr>
              <a:t>w trybie bezprzetargowym (1 negatywna, 7 pozytywnych)</a:t>
            </a:r>
          </a:p>
          <a:p>
            <a:pPr>
              <a:lnSpc>
                <a:spcPct val="100000"/>
              </a:lnSpc>
            </a:pPr>
            <a:r>
              <a:rPr lang="pl-PL" dirty="0">
                <a:cs typeface="Calibri" panose="020F0502020204030204" pitchFamily="34" charset="0"/>
              </a:rPr>
              <a:t>Sformułowano 14 wniosków merytorycznych poprzez Zarząd WIR</a:t>
            </a:r>
          </a:p>
          <a:p>
            <a:pPr>
              <a:lnSpc>
                <a:spcPct val="100000"/>
              </a:lnSpc>
            </a:pPr>
            <a:r>
              <a:rPr lang="pl-PL" dirty="0">
                <a:cs typeface="Calibri" panose="020F0502020204030204" pitchFamily="34" charset="0"/>
              </a:rPr>
              <a:t>2 opinię w sprawie odrolnienia/odlesienia gruntów rolnych – 1 opinia negatywna, 1 pozytywna</a:t>
            </a:r>
          </a:p>
          <a:p>
            <a:pPr>
              <a:lnSpc>
                <a:spcPct val="100000"/>
              </a:lnSpc>
            </a:pPr>
            <a:r>
              <a:rPr lang="pl-PL" dirty="0">
                <a:cs typeface="Calibri" panose="020F0502020204030204" pitchFamily="34" charset="0"/>
              </a:rPr>
              <a:t>1 opinia odnośnie </a:t>
            </a:r>
            <a:r>
              <a:rPr lang="pl-PL" dirty="0"/>
              <a:t>wyrażenia zgody przez OT KOWR  wygaszenia produkcji   zwierzęcej do końca trwania umowy dzierżawy</a:t>
            </a:r>
          </a:p>
        </p:txBody>
      </p:sp>
      <p:pic>
        <p:nvPicPr>
          <p:cNvPr id="4" name="Obraz 3">
            <a:extLst>
              <a:ext uri="{FF2B5EF4-FFF2-40B4-BE49-F238E27FC236}">
                <a16:creationId xmlns:a16="http://schemas.microsoft.com/office/drawing/2014/main" id="{380FEED4-891C-4B20-AFE8-50D37A63EF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spTree>
    <p:extLst>
      <p:ext uri="{BB962C8B-B14F-4D97-AF65-F5344CB8AC3E}">
        <p14:creationId xmlns:p14="http://schemas.microsoft.com/office/powerpoint/2010/main" val="2052709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70F7B0-0180-4645-A342-04D53A934423}"/>
              </a:ext>
            </a:extLst>
          </p:cNvPr>
          <p:cNvSpPr>
            <a:spLocks noGrp="1"/>
          </p:cNvSpPr>
          <p:nvPr>
            <p:ph type="title"/>
          </p:nvPr>
        </p:nvSpPr>
        <p:spPr>
          <a:xfrm>
            <a:off x="838200" y="329615"/>
            <a:ext cx="10515600" cy="1325563"/>
          </a:xfrm>
        </p:spPr>
        <p:txBody>
          <a:bodyPr/>
          <a:lstStyle/>
          <a:p>
            <a:pPr algn="ctr"/>
            <a:r>
              <a:rPr lang="pl-PL" b="1" dirty="0">
                <a:solidFill>
                  <a:schemeClr val="accent2">
                    <a:lumMod val="75000"/>
                  </a:schemeClr>
                </a:solidFill>
                <a:latin typeface="+mn-lt"/>
              </a:rPr>
              <a:t>Wnioski:</a:t>
            </a:r>
            <a:endParaRPr lang="pl-PL" dirty="0">
              <a:latin typeface="+mn-lt"/>
            </a:endParaRPr>
          </a:p>
        </p:txBody>
      </p:sp>
      <p:sp>
        <p:nvSpPr>
          <p:cNvPr id="3" name="Symbol zastępczy zawartości 2">
            <a:extLst>
              <a:ext uri="{FF2B5EF4-FFF2-40B4-BE49-F238E27FC236}">
                <a16:creationId xmlns:a16="http://schemas.microsoft.com/office/drawing/2014/main" id="{D8A8EEAF-220F-487B-A0F3-5CAB3ABEC4F5}"/>
              </a:ext>
            </a:extLst>
          </p:cNvPr>
          <p:cNvSpPr>
            <a:spLocks noGrp="1"/>
          </p:cNvSpPr>
          <p:nvPr>
            <p:ph idx="1"/>
          </p:nvPr>
        </p:nvSpPr>
        <p:spPr>
          <a:xfrm>
            <a:off x="812214" y="1386008"/>
            <a:ext cx="10515600" cy="5085129"/>
          </a:xfrm>
        </p:spPr>
        <p:txBody>
          <a:bodyPr>
            <a:normAutofit fontScale="85000" lnSpcReduction="10000"/>
          </a:bodyPr>
          <a:lstStyle/>
          <a:p>
            <a:r>
              <a:rPr lang="pl-PL" dirty="0" err="1"/>
              <a:t>ws</a:t>
            </a:r>
            <a:r>
              <a:rPr lang="pl-PL" dirty="0"/>
              <a:t>. gruntów w Witaszycach należących do </a:t>
            </a:r>
            <a:r>
              <a:rPr lang="pl-PL" dirty="0" err="1"/>
              <a:t>INWiRZ</a:t>
            </a:r>
            <a:r>
              <a:rPr lang="pl-PL" dirty="0"/>
              <a:t> w Poznaniu, </a:t>
            </a:r>
          </a:p>
          <a:p>
            <a:r>
              <a:rPr lang="pl-PL" dirty="0" err="1"/>
              <a:t>ws</a:t>
            </a:r>
            <a:r>
              <a:rPr lang="pl-PL" dirty="0"/>
              <a:t>. wprowadzenia derogacji w płatności do </a:t>
            </a:r>
            <a:r>
              <a:rPr lang="pl-PL" dirty="0" err="1"/>
              <a:t>ekoschematu</a:t>
            </a:r>
            <a:r>
              <a:rPr lang="pl-PL" dirty="0"/>
              <a:t> IPR,</a:t>
            </a:r>
          </a:p>
          <a:p>
            <a:r>
              <a:rPr lang="pl-PL" dirty="0" err="1"/>
              <a:t>ws</a:t>
            </a:r>
            <a:r>
              <a:rPr lang="pl-PL" dirty="0"/>
              <a:t>. wyłączenia </a:t>
            </a:r>
            <a:r>
              <a:rPr lang="pl-PL" dirty="0" err="1"/>
              <a:t>ekoschematu</a:t>
            </a:r>
            <a:r>
              <a:rPr lang="pl-PL" dirty="0"/>
              <a:t> opracowywanie planu nazwożenia i zróżnicowana struktura upraw z puli 2 wyłącznie wybieralnych </a:t>
            </a:r>
            <a:r>
              <a:rPr lang="pl-PL" dirty="0" err="1"/>
              <a:t>ekoschematów</a:t>
            </a:r>
            <a:endParaRPr lang="pl-PL" dirty="0"/>
          </a:p>
          <a:p>
            <a:r>
              <a:rPr lang="pl-PL" dirty="0" err="1"/>
              <a:t>ws</a:t>
            </a:r>
            <a:r>
              <a:rPr lang="pl-PL" dirty="0"/>
              <a:t>. podjęcia interwencji zmierzającej do wyłączenia 30% gruntów rolnych z GR Rusko</a:t>
            </a:r>
          </a:p>
          <a:p>
            <a:r>
              <a:rPr lang="pl-PL" dirty="0" err="1"/>
              <a:t>ws</a:t>
            </a:r>
            <a:r>
              <a:rPr lang="pl-PL" dirty="0"/>
              <a:t>. pozostawienia możliwości dokonywania  papierowych zgłoszeń  w systemie IRZ po 01.01.2026r  </a:t>
            </a:r>
          </a:p>
          <a:p>
            <a:r>
              <a:rPr lang="pl-PL" dirty="0" err="1"/>
              <a:t>ws</a:t>
            </a:r>
            <a:r>
              <a:rPr lang="pl-PL" dirty="0"/>
              <a:t>. uruchomienia pomocy na pokrycie kosztów </a:t>
            </a:r>
            <a:r>
              <a:rPr lang="pl-PL" dirty="0" err="1"/>
              <a:t>bioasekuracji</a:t>
            </a:r>
            <a:r>
              <a:rPr lang="pl-PL" dirty="0"/>
              <a:t> dla producentów drobiu,</a:t>
            </a:r>
          </a:p>
          <a:p>
            <a:r>
              <a:rPr lang="pl-PL" dirty="0"/>
              <a:t>  </a:t>
            </a:r>
            <a:r>
              <a:rPr lang="pl-PL" dirty="0" err="1"/>
              <a:t>ws</a:t>
            </a:r>
            <a:r>
              <a:rPr lang="pl-PL" dirty="0"/>
              <a:t>. aktualizacji broszury Zasady Doboru Maszyn i Urządzeń do Produkcji Rolnej dla PS WPR,</a:t>
            </a:r>
          </a:p>
          <a:p>
            <a:r>
              <a:rPr lang="pl-PL" dirty="0"/>
              <a:t>  </a:t>
            </a:r>
            <a:r>
              <a:rPr lang="pl-PL" dirty="0" err="1"/>
              <a:t>umożliwianienia</a:t>
            </a:r>
            <a:r>
              <a:rPr lang="pl-PL" dirty="0"/>
              <a:t> wnioskodawcom z naboru 2024 ubiegania się o zwiększono premię w   Interwencji  I.11 Młody Rolnik,</a:t>
            </a:r>
          </a:p>
        </p:txBody>
      </p:sp>
      <p:pic>
        <p:nvPicPr>
          <p:cNvPr id="4" name="Obraz 3">
            <a:extLst>
              <a:ext uri="{FF2B5EF4-FFF2-40B4-BE49-F238E27FC236}">
                <a16:creationId xmlns:a16="http://schemas.microsoft.com/office/drawing/2014/main" id="{380FEED4-891C-4B20-AFE8-50D37A63EF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spTree>
    <p:extLst>
      <p:ext uri="{BB962C8B-B14F-4D97-AF65-F5344CB8AC3E}">
        <p14:creationId xmlns:p14="http://schemas.microsoft.com/office/powerpoint/2010/main" val="752512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70F7B0-0180-4645-A342-04D53A934423}"/>
              </a:ext>
            </a:extLst>
          </p:cNvPr>
          <p:cNvSpPr>
            <a:spLocks noGrp="1"/>
          </p:cNvSpPr>
          <p:nvPr>
            <p:ph type="title"/>
          </p:nvPr>
        </p:nvSpPr>
        <p:spPr>
          <a:xfrm>
            <a:off x="838200" y="329615"/>
            <a:ext cx="10515600" cy="1325563"/>
          </a:xfrm>
        </p:spPr>
        <p:txBody>
          <a:bodyPr/>
          <a:lstStyle/>
          <a:p>
            <a:pPr algn="ctr"/>
            <a:r>
              <a:rPr lang="pl-PL" b="1" dirty="0">
                <a:solidFill>
                  <a:schemeClr val="accent2">
                    <a:lumMod val="75000"/>
                  </a:schemeClr>
                </a:solidFill>
                <a:latin typeface="+mn-lt"/>
              </a:rPr>
              <a:t>Wnioski:</a:t>
            </a:r>
            <a:endParaRPr lang="pl-PL" dirty="0">
              <a:latin typeface="+mn-lt"/>
            </a:endParaRPr>
          </a:p>
        </p:txBody>
      </p:sp>
      <p:sp>
        <p:nvSpPr>
          <p:cNvPr id="3" name="Symbol zastępczy zawartości 2">
            <a:extLst>
              <a:ext uri="{FF2B5EF4-FFF2-40B4-BE49-F238E27FC236}">
                <a16:creationId xmlns:a16="http://schemas.microsoft.com/office/drawing/2014/main" id="{D8A8EEAF-220F-487B-A0F3-5CAB3ABEC4F5}"/>
              </a:ext>
            </a:extLst>
          </p:cNvPr>
          <p:cNvSpPr>
            <a:spLocks noGrp="1"/>
          </p:cNvSpPr>
          <p:nvPr>
            <p:ph idx="1"/>
          </p:nvPr>
        </p:nvSpPr>
        <p:spPr>
          <a:xfrm>
            <a:off x="812214" y="1386008"/>
            <a:ext cx="10515600" cy="5085129"/>
          </a:xfrm>
        </p:spPr>
        <p:txBody>
          <a:bodyPr>
            <a:normAutofit fontScale="92500" lnSpcReduction="10000"/>
          </a:bodyPr>
          <a:lstStyle/>
          <a:p>
            <a:r>
              <a:rPr lang="pl-PL" dirty="0" err="1"/>
              <a:t>ws</a:t>
            </a:r>
            <a:r>
              <a:rPr lang="pl-PL" dirty="0"/>
              <a:t>. wydłużenia terminu składania dopłat bezpośrednich,</a:t>
            </a:r>
          </a:p>
          <a:p>
            <a:r>
              <a:rPr lang="pl-PL" dirty="0" err="1"/>
              <a:t>ws</a:t>
            </a:r>
            <a:r>
              <a:rPr lang="pl-PL" dirty="0"/>
              <a:t>. umożliwienia rolnikom których grunty rolne zostały objęte jednym z wariantów przebiegu linii kolejowych CPK składanie wniosków o wydanie warunków zabudowy w opracowywanych planach ogólnych,</a:t>
            </a:r>
          </a:p>
          <a:p>
            <a:r>
              <a:rPr lang="pl-PL" dirty="0" err="1"/>
              <a:t>ws</a:t>
            </a:r>
            <a:r>
              <a:rPr lang="pl-PL" dirty="0"/>
              <a:t>. czasowego zawieszenia praktyk weterynaryjnych i</a:t>
            </a:r>
          </a:p>
          <a:p>
            <a:r>
              <a:rPr lang="pl-PL" dirty="0"/>
              <a:t> zamknięcia południowej granicy państwa w związku z zagrożeniem wystąpienia pryszczycy,   </a:t>
            </a:r>
          </a:p>
          <a:p>
            <a:r>
              <a:rPr lang="pl-PL" dirty="0"/>
              <a:t> </a:t>
            </a:r>
            <a:r>
              <a:rPr lang="pl-PL" dirty="0" err="1"/>
              <a:t>ws</a:t>
            </a:r>
            <a:r>
              <a:rPr lang="pl-PL" dirty="0"/>
              <a:t>. umożliwienia hodowcom drobiu posiadającym ponad 350 kur sprzedaż w ramach RHD do limitów określonych w ustawie,</a:t>
            </a:r>
          </a:p>
          <a:p>
            <a:r>
              <a:rPr lang="pl-PL" dirty="0"/>
              <a:t> </a:t>
            </a:r>
            <a:r>
              <a:rPr lang="pl-PL" dirty="0" err="1"/>
              <a:t>ws</a:t>
            </a:r>
            <a:r>
              <a:rPr lang="pl-PL" dirty="0"/>
              <a:t>. odstąpienia od konieczności przedstawiana przez hodowców trzody i bydła zaświadczenia o spełnieniu minimalnych standardów w zakresie higieny i warunków utrzymaniu zwierząt na potrzeby Interwencji  dobrostanu zwierzatI.10.15, </a:t>
            </a:r>
          </a:p>
        </p:txBody>
      </p:sp>
      <p:pic>
        <p:nvPicPr>
          <p:cNvPr id="4" name="Obraz 3">
            <a:extLst>
              <a:ext uri="{FF2B5EF4-FFF2-40B4-BE49-F238E27FC236}">
                <a16:creationId xmlns:a16="http://schemas.microsoft.com/office/drawing/2014/main" id="{380FEED4-891C-4B20-AFE8-50D37A63EF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spTree>
    <p:extLst>
      <p:ext uri="{BB962C8B-B14F-4D97-AF65-F5344CB8AC3E}">
        <p14:creationId xmlns:p14="http://schemas.microsoft.com/office/powerpoint/2010/main" val="2531654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DDD8F9-FD19-42C3-B968-44A22E4B0871}"/>
              </a:ext>
            </a:extLst>
          </p:cNvPr>
          <p:cNvSpPr>
            <a:spLocks noGrp="1"/>
          </p:cNvSpPr>
          <p:nvPr>
            <p:ph type="title"/>
          </p:nvPr>
        </p:nvSpPr>
        <p:spPr>
          <a:xfrm>
            <a:off x="767179" y="144827"/>
            <a:ext cx="10515600" cy="1325563"/>
          </a:xfrm>
        </p:spPr>
        <p:txBody>
          <a:bodyPr>
            <a:normAutofit/>
          </a:bodyPr>
          <a:lstStyle/>
          <a:p>
            <a:pPr algn="ctr"/>
            <a:r>
              <a:rPr lang="pl-PL" b="1" dirty="0">
                <a:solidFill>
                  <a:schemeClr val="accent2">
                    <a:lumMod val="75000"/>
                  </a:schemeClr>
                </a:solidFill>
                <a:latin typeface="+mn-lt"/>
              </a:rPr>
              <a:t>Forum Rolnicze Powiatu Jarocińskiego </a:t>
            </a:r>
            <a:endParaRPr lang="pl-PL" dirty="0">
              <a:solidFill>
                <a:schemeClr val="accent2">
                  <a:lumMod val="75000"/>
                </a:schemeClr>
              </a:solidFill>
              <a:latin typeface="+mn-lt"/>
            </a:endParaRPr>
          </a:p>
        </p:txBody>
      </p:sp>
      <p:sp>
        <p:nvSpPr>
          <p:cNvPr id="3" name="Symbol zastępczy zawartości 2">
            <a:extLst>
              <a:ext uri="{FF2B5EF4-FFF2-40B4-BE49-F238E27FC236}">
                <a16:creationId xmlns:a16="http://schemas.microsoft.com/office/drawing/2014/main" id="{CA4FBC5B-5C97-455A-AE7E-40A1FBBD0D03}"/>
              </a:ext>
            </a:extLst>
          </p:cNvPr>
          <p:cNvSpPr>
            <a:spLocks noGrp="1"/>
          </p:cNvSpPr>
          <p:nvPr>
            <p:ph idx="1"/>
          </p:nvPr>
        </p:nvSpPr>
        <p:spPr>
          <a:xfrm>
            <a:off x="305540" y="1346230"/>
            <a:ext cx="10515600" cy="4351338"/>
          </a:xfrm>
        </p:spPr>
        <p:txBody>
          <a:bodyPr/>
          <a:lstStyle/>
          <a:p>
            <a:pPr marL="0" indent="0" algn="just">
              <a:buNone/>
            </a:pPr>
            <a:r>
              <a:rPr lang="pl-PL" sz="2200" dirty="0"/>
              <a:t>W spotkaniu pod honorowym patronatem Wicepremiera, Ministra Rolnictwa i Rozwoju Wsi Czesława </a:t>
            </a:r>
            <a:r>
              <a:rPr lang="pl-PL" sz="2200" dirty="0" err="1"/>
              <a:t>Sikierskiego</a:t>
            </a:r>
            <a:r>
              <a:rPr lang="pl-PL" sz="2200" dirty="0"/>
              <a:t> Wojewody Wielkopolskiej Agaty Sobczyk odbywającym się w dniu 26 lutego 2025 r. w Sali Wiejskiej w Radlinie gm. Jarocin wzięło udział </a:t>
            </a:r>
            <a:br>
              <a:rPr lang="pl-PL" sz="2200" dirty="0"/>
            </a:br>
            <a:r>
              <a:rPr lang="pl-PL" sz="2200" dirty="0"/>
              <a:t>130 osób.</a:t>
            </a:r>
          </a:p>
          <a:p>
            <a:pPr marL="0" indent="0">
              <a:buNone/>
            </a:pPr>
            <a:endParaRPr lang="pl-PL" dirty="0"/>
          </a:p>
        </p:txBody>
      </p:sp>
      <p:pic>
        <p:nvPicPr>
          <p:cNvPr id="4" name="Obraz 3">
            <a:extLst>
              <a:ext uri="{FF2B5EF4-FFF2-40B4-BE49-F238E27FC236}">
                <a16:creationId xmlns:a16="http://schemas.microsoft.com/office/drawing/2014/main" id="{23A7B945-FEAB-4A23-8857-51A77969FE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6049" y="115410"/>
            <a:ext cx="1195502" cy="2214563"/>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513" y="2479442"/>
            <a:ext cx="7570963" cy="4009281"/>
          </a:xfrm>
          <a:prstGeom prst="rect">
            <a:avLst/>
          </a:prstGeom>
        </p:spPr>
      </p:pic>
    </p:spTree>
    <p:extLst>
      <p:ext uri="{BB962C8B-B14F-4D97-AF65-F5344CB8AC3E}">
        <p14:creationId xmlns:p14="http://schemas.microsoft.com/office/powerpoint/2010/main" val="1574889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9377" y="365125"/>
            <a:ext cx="9337431" cy="7034198"/>
          </a:xfrm>
        </p:spPr>
      </p:pic>
    </p:spTree>
    <p:extLst>
      <p:ext uri="{BB962C8B-B14F-4D97-AF65-F5344CB8AC3E}">
        <p14:creationId xmlns:p14="http://schemas.microsoft.com/office/powerpoint/2010/main" val="2735202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086522" y="2581512"/>
            <a:ext cx="6379285" cy="923330"/>
          </a:xfrm>
          <a:prstGeom prst="rect">
            <a:avLst/>
          </a:prstGeom>
          <a:noFill/>
        </p:spPr>
        <p:txBody>
          <a:bodyPr wrap="square" rtlCol="0">
            <a:spAutoFit/>
          </a:bodyPr>
          <a:lstStyle/>
          <a:p>
            <a:endParaRPr lang="pl-PL" dirty="0"/>
          </a:p>
          <a:p>
            <a:endParaRPr lang="pl-PL" dirty="0"/>
          </a:p>
          <a:p>
            <a:endParaRPr lang="pl-PL" dirty="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852" y="2581512"/>
            <a:ext cx="8425323" cy="4474806"/>
          </a:xfrm>
          <a:prstGeom prst="rect">
            <a:avLst/>
          </a:prstGeom>
        </p:spPr>
      </p:pic>
      <p:sp>
        <p:nvSpPr>
          <p:cNvPr id="4" name="Tytuł 3">
            <a:extLst>
              <a:ext uri="{FF2B5EF4-FFF2-40B4-BE49-F238E27FC236}">
                <a16:creationId xmlns:a16="http://schemas.microsoft.com/office/drawing/2014/main" id="{C6CEB508-6FBD-491E-A981-6ECC1204F055}"/>
              </a:ext>
            </a:extLst>
          </p:cNvPr>
          <p:cNvSpPr>
            <a:spLocks noGrp="1"/>
          </p:cNvSpPr>
          <p:nvPr>
            <p:ph type="title"/>
          </p:nvPr>
        </p:nvSpPr>
        <p:spPr>
          <a:xfrm>
            <a:off x="0" y="32971"/>
            <a:ext cx="10515600" cy="1325563"/>
          </a:xfrm>
        </p:spPr>
        <p:txBody>
          <a:bodyPr>
            <a:normAutofit/>
          </a:bodyPr>
          <a:lstStyle/>
          <a:p>
            <a:pPr algn="ctr"/>
            <a:r>
              <a:rPr lang="pl-PL" sz="4000" b="1" dirty="0">
                <a:solidFill>
                  <a:schemeClr val="accent2">
                    <a:lumMod val="75000"/>
                  </a:schemeClr>
                </a:solidFill>
                <a:latin typeface="+mn-lt"/>
              </a:rPr>
              <a:t>Szkolenia z przeprowadzania uboju gospodarczego i bioasekuracji</a:t>
            </a:r>
            <a:endParaRPr lang="pl-PL" sz="4000" dirty="0">
              <a:latin typeface="+mn-lt"/>
            </a:endParaRPr>
          </a:p>
        </p:txBody>
      </p:sp>
      <p:sp>
        <p:nvSpPr>
          <p:cNvPr id="5" name="Symbol zastępczy zawartości 4">
            <a:extLst>
              <a:ext uri="{FF2B5EF4-FFF2-40B4-BE49-F238E27FC236}">
                <a16:creationId xmlns:a16="http://schemas.microsoft.com/office/drawing/2014/main" id="{454FEDEF-CF24-4ADF-9145-4583A2E49259}"/>
              </a:ext>
            </a:extLst>
          </p:cNvPr>
          <p:cNvSpPr>
            <a:spLocks noGrp="1"/>
          </p:cNvSpPr>
          <p:nvPr>
            <p:ph idx="1"/>
          </p:nvPr>
        </p:nvSpPr>
        <p:spPr>
          <a:xfrm>
            <a:off x="266435" y="1107281"/>
            <a:ext cx="10515600" cy="4351338"/>
          </a:xfrm>
        </p:spPr>
        <p:txBody>
          <a:bodyPr/>
          <a:lstStyle/>
          <a:p>
            <a:pPr marL="0" indent="0" algn="just">
              <a:buNone/>
            </a:pPr>
            <a:r>
              <a:rPr lang="pl-PL" sz="2200" dirty="0"/>
              <a:t>Wspólnie z Powiatowym Inspektoratem Weterynarii w Jarocinie zorganizowaliśmy szkolenia z przeprowadzania uboju gospodarczego we własnym zakresie oraz spotkanie informacyjne odnośnie zmian w bioasekuracji gospodarstw i utrzymania świń na własny użytek. W szkoleniu wzięło udział 35 osób.</a:t>
            </a:r>
          </a:p>
          <a:p>
            <a:endParaRPr lang="pl-PL" dirty="0"/>
          </a:p>
        </p:txBody>
      </p:sp>
    </p:spTree>
    <p:extLst>
      <p:ext uri="{BB962C8B-B14F-4D97-AF65-F5344CB8AC3E}">
        <p14:creationId xmlns:p14="http://schemas.microsoft.com/office/powerpoint/2010/main" val="1088663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e tekstowe 8"/>
          <p:cNvSpPr txBox="1"/>
          <p:nvPr/>
        </p:nvSpPr>
        <p:spPr>
          <a:xfrm>
            <a:off x="1086522" y="2581512"/>
            <a:ext cx="6379285" cy="923330"/>
          </a:xfrm>
          <a:prstGeom prst="rect">
            <a:avLst/>
          </a:prstGeom>
          <a:noFill/>
        </p:spPr>
        <p:txBody>
          <a:bodyPr wrap="square" rtlCol="0">
            <a:spAutoFit/>
          </a:bodyPr>
          <a:lstStyle/>
          <a:p>
            <a:endParaRPr lang="pl-PL" dirty="0"/>
          </a:p>
          <a:p>
            <a:endParaRPr lang="pl-PL" dirty="0"/>
          </a:p>
          <a:p>
            <a:endParaRPr lang="pl-PL" dirty="0"/>
          </a:p>
        </p:txBody>
      </p:sp>
      <p:pic>
        <p:nvPicPr>
          <p:cNvPr id="8" name="Obraz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0063" y="0"/>
            <a:ext cx="1195502" cy="2214563"/>
          </a:xfrm>
          <a:prstGeom prst="rect">
            <a:avLst/>
          </a:prstGeom>
        </p:spPr>
      </p:pic>
      <p:sp>
        <p:nvSpPr>
          <p:cNvPr id="4" name="Tytuł 3">
            <a:extLst>
              <a:ext uri="{FF2B5EF4-FFF2-40B4-BE49-F238E27FC236}">
                <a16:creationId xmlns:a16="http://schemas.microsoft.com/office/drawing/2014/main" id="{C6CEB508-6FBD-491E-A981-6ECC1204F055}"/>
              </a:ext>
            </a:extLst>
          </p:cNvPr>
          <p:cNvSpPr>
            <a:spLocks noGrp="1"/>
          </p:cNvSpPr>
          <p:nvPr>
            <p:ph type="title"/>
          </p:nvPr>
        </p:nvSpPr>
        <p:spPr>
          <a:xfrm>
            <a:off x="0" y="32971"/>
            <a:ext cx="10515600" cy="1325563"/>
          </a:xfrm>
        </p:spPr>
        <p:txBody>
          <a:bodyPr>
            <a:normAutofit/>
          </a:bodyPr>
          <a:lstStyle/>
          <a:p>
            <a:pPr algn="ctr"/>
            <a:r>
              <a:rPr lang="pl-PL" sz="4000" b="1" dirty="0">
                <a:solidFill>
                  <a:schemeClr val="accent2">
                    <a:lumMod val="75000"/>
                  </a:schemeClr>
                </a:solidFill>
                <a:latin typeface="+mn-lt"/>
              </a:rPr>
              <a:t>Szkolenia nt. pryszczycy</a:t>
            </a:r>
            <a:endParaRPr lang="pl-PL" sz="4000" dirty="0">
              <a:latin typeface="+mn-lt"/>
            </a:endParaRPr>
          </a:p>
        </p:txBody>
      </p:sp>
      <p:sp>
        <p:nvSpPr>
          <p:cNvPr id="5" name="Symbol zastępczy zawartości 4">
            <a:extLst>
              <a:ext uri="{FF2B5EF4-FFF2-40B4-BE49-F238E27FC236}">
                <a16:creationId xmlns:a16="http://schemas.microsoft.com/office/drawing/2014/main" id="{454FEDEF-CF24-4ADF-9145-4583A2E49259}"/>
              </a:ext>
            </a:extLst>
          </p:cNvPr>
          <p:cNvSpPr>
            <a:spLocks noGrp="1"/>
          </p:cNvSpPr>
          <p:nvPr>
            <p:ph idx="1"/>
          </p:nvPr>
        </p:nvSpPr>
        <p:spPr>
          <a:xfrm>
            <a:off x="266435" y="1107281"/>
            <a:ext cx="5940934" cy="4351338"/>
          </a:xfrm>
        </p:spPr>
        <p:txBody>
          <a:bodyPr>
            <a:normAutofit lnSpcReduction="10000"/>
          </a:bodyPr>
          <a:lstStyle/>
          <a:p>
            <a:pPr marL="0" indent="0" algn="just">
              <a:buNone/>
            </a:pPr>
            <a:r>
              <a:rPr lang="pl-PL" sz="2400" dirty="0"/>
              <a:t>W kwietniu w każdej z gmin powiatu jarocińskiego odbywały się spotkanie informacyjne dla rolników zorganizowane przez Radę Powiatową WIR w Jarocinie wspólnie z Powiatowym Lekarzem Weterynarii w Jarocinie. Głównym celem organizacji spotkań było uzyskanie informacji przez zainteresowanych rolników dot.: pryszczycy. Podczas spotkań hodowcy zwierząt mieli okazje uzyskać informacje odnośnie zapobiegania chorobie, najczęściej występujących objawy, które grupy zwierząt są najbardziej narażone, jak wygląda transmisja wirus do gospodarstwa.</a:t>
            </a:r>
            <a:endParaRPr lang="pl-PL" dirty="0"/>
          </a:p>
        </p:txBody>
      </p: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50" y="2494391"/>
            <a:ext cx="5877250" cy="4425156"/>
          </a:xfrm>
          <a:prstGeom prst="rect">
            <a:avLst/>
          </a:prstGeom>
        </p:spPr>
      </p:pic>
    </p:spTree>
    <p:extLst>
      <p:ext uri="{BB962C8B-B14F-4D97-AF65-F5344CB8AC3E}">
        <p14:creationId xmlns:p14="http://schemas.microsoft.com/office/powerpoint/2010/main" val="2214267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4677</TotalTime>
  <Words>1051</Words>
  <Application>Microsoft Office PowerPoint</Application>
  <PresentationFormat>Panoramiczny</PresentationFormat>
  <Paragraphs>100</Paragraphs>
  <Slides>29</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29</vt:i4>
      </vt:variant>
    </vt:vector>
  </HeadingPairs>
  <TitlesOfParts>
    <vt:vector size="36" baseType="lpstr">
      <vt:lpstr>Arial</vt:lpstr>
      <vt:lpstr>Calibri</vt:lpstr>
      <vt:lpstr>Calibri Light</vt:lpstr>
      <vt:lpstr>Candara</vt:lpstr>
      <vt:lpstr>Times New Roman</vt:lpstr>
      <vt:lpstr>Wingdings</vt:lpstr>
      <vt:lpstr>Motyw pakietu Office</vt:lpstr>
      <vt:lpstr>Prezentacja programu PowerPoint</vt:lpstr>
      <vt:lpstr>Skład RP WIR w Jarocinie</vt:lpstr>
      <vt:lpstr>W 2025 roku RP w Jarocinie wydała</vt:lpstr>
      <vt:lpstr>Wnioski:</vt:lpstr>
      <vt:lpstr>Wnioski:</vt:lpstr>
      <vt:lpstr>Forum Rolnicze Powiatu Jarocińskiego </vt:lpstr>
      <vt:lpstr>Prezentacja programu PowerPoint</vt:lpstr>
      <vt:lpstr>Szkolenia z przeprowadzania uboju gospodarczego i bioasekuracji</vt:lpstr>
      <vt:lpstr>Szkolenia nt. pryszczycy</vt:lpstr>
      <vt:lpstr>Prezentacja programu PowerPoint</vt:lpstr>
      <vt:lpstr>Szkolenia z stosowania fumigantów</vt:lpstr>
      <vt:lpstr>Szkolenia IPR</vt:lpstr>
      <vt:lpstr>Prezentacja programu PowerPoint</vt:lpstr>
      <vt:lpstr>Prezentacja programu PowerPoint</vt:lpstr>
      <vt:lpstr>Prezentacja programu PowerPoint</vt:lpstr>
      <vt:lpstr>Prezentacja programu PowerPoint</vt:lpstr>
      <vt:lpstr>Prezentacja programu PowerPoint</vt:lpstr>
      <vt:lpstr>Dożynki Gminne Wojciechowo</vt:lpstr>
      <vt:lpstr>Prezentacja programu PowerPoint</vt:lpstr>
      <vt:lpstr>Wyjazd na Targi AGRO SHOW</vt:lpstr>
      <vt:lpstr>Prezentacja programu PowerPoint</vt:lpstr>
      <vt:lpstr>Prezentacja programu PowerPoint</vt:lpstr>
      <vt:lpstr>Rada ds. Młodych Rolników przy KRIR</vt:lpstr>
      <vt:lpstr>Prezentacja programu PowerPoint</vt:lpstr>
      <vt:lpstr>Portale społecznościowe</vt:lpstr>
      <vt:lpstr>Prezentacja programu PowerPoint</vt:lpstr>
      <vt:lpstr>Spółka prowadzi doradztwo w zakresie wypełniania:</vt:lpstr>
      <vt:lpstr>Spółka ROL-WIR zajmuje się:</vt:lpstr>
      <vt:lpstr>Serdecznie zapraszamy do współpracy!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Aleksander Poznański</dc:creator>
  <cp:lastModifiedBy>prezentacja</cp:lastModifiedBy>
  <cp:revision>177</cp:revision>
  <cp:lastPrinted>2022-01-19T13:46:08Z</cp:lastPrinted>
  <dcterms:created xsi:type="dcterms:W3CDTF">2021-01-29T11:04:20Z</dcterms:created>
  <dcterms:modified xsi:type="dcterms:W3CDTF">2026-01-27T12:16:31Z</dcterms:modified>
</cp:coreProperties>
</file>