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5.xml" ContentType="application/vnd.openxmlformats-officedocument.drawingml.chart+xml"/>
  <Override PartName="/ppt/notesSlides/notesSlide14.xml" ContentType="application/vnd.openxmlformats-officedocument.presentationml.notesSlide+xml"/>
  <Override PartName="/ppt/charts/chart6.xml" ContentType="application/vnd.openxmlformats-officedocument.drawingml.chart+xml"/>
  <Override PartName="/ppt/notesSlides/notesSlide15.xml" ContentType="application/vnd.openxmlformats-officedocument.presentationml.notesSlide+xml"/>
  <Override PartName="/ppt/charts/chart7.xml" ContentType="application/vnd.openxmlformats-officedocument.drawingml.chart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8"/>
  </p:notesMasterIdLst>
  <p:sldIdLst>
    <p:sldId id="256" r:id="rId2"/>
    <p:sldId id="304" r:id="rId3"/>
    <p:sldId id="310" r:id="rId4"/>
    <p:sldId id="272" r:id="rId5"/>
    <p:sldId id="270" r:id="rId6"/>
    <p:sldId id="312" r:id="rId7"/>
    <p:sldId id="305" r:id="rId8"/>
    <p:sldId id="294" r:id="rId9"/>
    <p:sldId id="313" r:id="rId10"/>
    <p:sldId id="293" r:id="rId11"/>
    <p:sldId id="296" r:id="rId12"/>
    <p:sldId id="300" r:id="rId13"/>
    <p:sldId id="309" r:id="rId14"/>
    <p:sldId id="314" r:id="rId15"/>
    <p:sldId id="308" r:id="rId16"/>
    <p:sldId id="306" r:id="rId1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cek\wpf\2025\projekt\URP_2025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cek\wpf\2025\projekt\URP_2025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cek\wpf\2025\projekt\URP_2025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cek\wpf\2025\projekt\URP_2025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cek\wpf\2025\projekt\URP_2025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cek\wpf\2025\projekt\URP_2025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acek\wpf\2025\projekt\URP_2025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/>
            </a:pPr>
            <a:r>
              <a:rPr lang="pl-PL" sz="2000" b="1"/>
              <a:t>Nadwyżka</a:t>
            </a:r>
            <a:r>
              <a:rPr lang="pl-PL" sz="2000" b="1" baseline="0"/>
              <a:t> operacyjna - projekt pierwotny WPF </a:t>
            </a:r>
          </a:p>
          <a:p>
            <a:pPr>
              <a:defRPr sz="1800" b="1"/>
            </a:pPr>
            <a:r>
              <a:rPr lang="pl-PL" sz="2000" b="1" baseline="0"/>
              <a:t>w mln zł </a:t>
            </a:r>
            <a:endParaRPr lang="pl-PL" sz="2000" b="1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WYDATKI!$D$1578</c:f>
              <c:strCache>
                <c:ptCount val="1"/>
                <c:pt idx="0">
                  <c:v>nadwyżka operacyjna</c:v>
                </c:pt>
              </c:strCache>
            </c:strRef>
          </c:tx>
          <c:spPr>
            <a:solidFill>
              <a:srgbClr val="FFFF00"/>
            </a:solidFill>
            <a:ln w="2540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7906334922908294E-3"/>
                  <c:y val="4.65074719563606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7D-42E0-ACCE-4B1CCED94255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WYDATKI!$P$1575:$T$1575</c:f>
              <c:numCache>
                <c:formatCode>0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WYDATKI!$P$1578:$T$1578</c:f>
              <c:numCache>
                <c:formatCode>#,##0.00</c:formatCode>
                <c:ptCount val="5"/>
                <c:pt idx="0">
                  <c:v>16586850.119999999</c:v>
                </c:pt>
                <c:pt idx="1">
                  <c:v>20250660.359999999</c:v>
                </c:pt>
                <c:pt idx="2">
                  <c:v>20797087.629999999</c:v>
                </c:pt>
                <c:pt idx="3">
                  <c:v>21413335.52</c:v>
                </c:pt>
                <c:pt idx="4">
                  <c:v>21982316.460000001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7D-42E0-ACCE-4B1CCED942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1001600"/>
        <c:axId val="181933184"/>
      </c:barChart>
      <c:lineChart>
        <c:grouping val="standard"/>
        <c:varyColors val="0"/>
        <c:ser>
          <c:idx val="0"/>
          <c:order val="0"/>
          <c:tx>
            <c:strRef>
              <c:f>WYDATKI!$D$1576</c:f>
              <c:strCache>
                <c:ptCount val="1"/>
                <c:pt idx="0">
                  <c:v>dochody bieżące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val>
            <c:numRef>
              <c:f>WYDATKI!$P$1576:$T$1576</c:f>
              <c:numCache>
                <c:formatCode>#,##0.00</c:formatCode>
                <c:ptCount val="5"/>
                <c:pt idx="0">
                  <c:v>158514895.59999999</c:v>
                </c:pt>
                <c:pt idx="1">
                  <c:v>163270342.47999999</c:v>
                </c:pt>
                <c:pt idx="2">
                  <c:v>166535749.34999999</c:v>
                </c:pt>
                <c:pt idx="3">
                  <c:v>169866464.34999999</c:v>
                </c:pt>
                <c:pt idx="4">
                  <c:v>173263793.65000001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47D-42E0-ACCE-4B1CCED94255}"/>
            </c:ext>
          </c:extLst>
        </c:ser>
        <c:ser>
          <c:idx val="1"/>
          <c:order val="1"/>
          <c:tx>
            <c:strRef>
              <c:f>WYDATKI!$D$1577</c:f>
              <c:strCache>
                <c:ptCount val="1"/>
                <c:pt idx="0">
                  <c:v>wydatki bieżące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val>
            <c:numRef>
              <c:f>WYDATKI!$P$1577:$T$1577</c:f>
              <c:numCache>
                <c:formatCode>#,##0.00</c:formatCode>
                <c:ptCount val="5"/>
                <c:pt idx="0">
                  <c:v>141928045.47999999</c:v>
                </c:pt>
                <c:pt idx="1">
                  <c:v>143019682.12</c:v>
                </c:pt>
                <c:pt idx="2">
                  <c:v>145738661.72</c:v>
                </c:pt>
                <c:pt idx="3">
                  <c:v>148453128.83000001</c:v>
                </c:pt>
                <c:pt idx="4">
                  <c:v>151281477.19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47D-42E0-ACCE-4B1CCED942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1001600"/>
        <c:axId val="181933184"/>
      </c:lineChart>
      <c:catAx>
        <c:axId val="18100160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1933184"/>
        <c:crosses val="autoZero"/>
        <c:auto val="1"/>
        <c:lblAlgn val="ctr"/>
        <c:lblOffset val="100"/>
        <c:noMultiLvlLbl val="0"/>
      </c:catAx>
      <c:valAx>
        <c:axId val="181933184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1001600"/>
        <c:crosses val="autoZero"/>
        <c:crossBetween val="between"/>
        <c:dispUnits>
          <c:builtInUnit val="millions"/>
          <c:dispUnitsLbl>
            <c:txPr>
              <a:bodyPr rot="-5400000" vert="horz"/>
              <a:lstStyle/>
              <a:p>
                <a:pPr algn="ctr"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</c:dispUnitsLbl>
        </c:dispUnits>
      </c:valAx>
    </c:plotArea>
    <c:legend>
      <c:legendPos val="r"/>
      <c:legendEntry>
        <c:idx val="0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</c:legendEntry>
      <c:legendEntry>
        <c:idx val="1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</c:legendEntry>
      <c:legendEntry>
        <c:idx val="2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</c:legendEntry>
      <c:layout>
        <c:manualLayout>
          <c:xMode val="edge"/>
          <c:yMode val="edge"/>
          <c:x val="0.83887110516414209"/>
          <c:y val="5.1408167002380517E-2"/>
          <c:w val="0.15070260008348635"/>
          <c:h val="0.77981932490996764"/>
        </c:manualLayout>
      </c:layout>
      <c:overlay val="0"/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pl-PL"/>
        </a:p>
      </c:txPr>
    </c:legend>
    <c:plotVisOnly val="1"/>
    <c:dispBlanksAs val="zero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/>
            </a:pPr>
            <a:r>
              <a:rPr lang="pl-PL" sz="2000" b="1" baseline="0"/>
              <a:t>Wskaźnik spłaty zobowiązań - projekt pierwotny WPF</a:t>
            </a:r>
          </a:p>
          <a:p>
            <a:pPr>
              <a:defRPr sz="1800" b="1"/>
            </a:pPr>
            <a:r>
              <a:rPr lang="pl-PL" sz="2000" b="1" baseline="0"/>
              <a:t>w  % </a:t>
            </a:r>
            <a:endParaRPr lang="pl-PL" sz="2000" b="1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WYDATKI!$D$1589</c:f>
              <c:strCache>
                <c:ptCount val="1"/>
                <c:pt idx="0">
                  <c:v>spłata zobowiązań 
do dochodów</c:v>
                </c:pt>
              </c:strCache>
            </c:strRef>
          </c:tx>
          <c:spPr>
            <a:solidFill>
              <a:srgbClr val="FF0000"/>
            </a:solidFill>
            <a:ln w="3810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1.305439342012887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5C0-4AE6-A76E-B54D6A6F7195}"/>
                </c:ext>
              </c:extLst>
            </c:dLbl>
            <c:dLbl>
              <c:idx val="1"/>
              <c:layout>
                <c:manualLayout>
                  <c:x val="-1.595536973571306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C0-4AE6-A76E-B54D6A6F7195}"/>
                </c:ext>
              </c:extLst>
            </c:dLbl>
            <c:dLbl>
              <c:idx val="2"/>
              <c:layout>
                <c:manualLayout>
                  <c:x val="-1.4504881577920967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5C0-4AE6-A76E-B54D6A6F7195}"/>
                </c:ext>
              </c:extLst>
            </c:dLbl>
            <c:dLbl>
              <c:idx val="3"/>
              <c:layout>
                <c:manualLayout>
                  <c:x val="-1.450488157792091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C0-4AE6-A76E-B54D6A6F7195}"/>
                </c:ext>
              </c:extLst>
            </c:dLbl>
            <c:dLbl>
              <c:idx val="4"/>
              <c:layout>
                <c:manualLayout>
                  <c:x val="-1.4504881577920967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5C0-4AE6-A76E-B54D6A6F7195}"/>
                </c:ext>
              </c:extLst>
            </c:dLbl>
            <c:dLbl>
              <c:idx val="5"/>
              <c:layout>
                <c:manualLayout>
                  <c:x val="-2.1757322366881448E-2"/>
                  <c:y val="3.588682707607413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5C0-4AE6-A76E-B54D6A6F71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WYDATKI!$P$1588:$T$1588</c:f>
              <c:numCache>
                <c:formatCode>0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WYDATKI!$P$1589:$T$1589</c:f>
              <c:numCache>
                <c:formatCode>0.00%</c:formatCode>
                <c:ptCount val="5"/>
                <c:pt idx="0">
                  <c:v>2.8500000000000001E-2</c:v>
                </c:pt>
                <c:pt idx="1">
                  <c:v>8.3000000000000001E-3</c:v>
                </c:pt>
                <c:pt idx="2">
                  <c:v>0</c:v>
                </c:pt>
                <c:pt idx="3">
                  <c:v>0</c:v>
                </c:pt>
                <c:pt idx="4">
                  <c:v>5.1999999999999998E-3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5C0-4AE6-A76E-B54D6A6F7195}"/>
            </c:ext>
          </c:extLst>
        </c:ser>
        <c:ser>
          <c:idx val="1"/>
          <c:order val="1"/>
          <c:tx>
            <c:strRef>
              <c:f>WYDATKI!$D$1590</c:f>
              <c:strCache>
                <c:ptCount val="1"/>
                <c:pt idx="0">
                  <c:v>dopuszczalny limit 
spłaty zobowiązań</c:v>
                </c:pt>
              </c:strCache>
            </c:strRef>
          </c:tx>
          <c:spPr>
            <a:solidFill>
              <a:srgbClr val="00B050"/>
            </a:solidFill>
            <a:ln w="3810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WYDATKI!$P$1588:$T$1588</c:f>
              <c:numCache>
                <c:formatCode>0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WYDATKI!$P$1590:$T$1590</c:f>
              <c:numCache>
                <c:formatCode>0.00%</c:formatCode>
                <c:ptCount val="5"/>
                <c:pt idx="0">
                  <c:v>0.15440000000000001</c:v>
                </c:pt>
                <c:pt idx="1">
                  <c:v>0.1477</c:v>
                </c:pt>
                <c:pt idx="2">
                  <c:v>0.1434</c:v>
                </c:pt>
                <c:pt idx="3">
                  <c:v>0.13900000000000001</c:v>
                </c:pt>
                <c:pt idx="4">
                  <c:v>0.13689999999999999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5C0-4AE6-A76E-B54D6A6F71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1984640"/>
        <c:axId val="182256768"/>
      </c:barChart>
      <c:catAx>
        <c:axId val="18198464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256768"/>
        <c:crosses val="autoZero"/>
        <c:auto val="1"/>
        <c:lblAlgn val="ctr"/>
        <c:lblOffset val="100"/>
        <c:noMultiLvlLbl val="0"/>
      </c:catAx>
      <c:valAx>
        <c:axId val="18225676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one"/>
        <c:crossAx val="18198464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</c:legendEntry>
      <c:legendEntry>
        <c:idx val="1"/>
        <c:txPr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</c:legendEntry>
      <c:layout>
        <c:manualLayout>
          <c:xMode val="edge"/>
          <c:yMode val="edge"/>
          <c:x val="0.83597017184603839"/>
          <c:y val="0.30080879300275132"/>
          <c:w val="0.15806739609126663"/>
          <c:h val="0.57368009963901967"/>
        </c:manualLayout>
      </c:layout>
      <c:overlay val="0"/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pl-PL"/>
        </a:p>
      </c:txPr>
    </c:legend>
    <c:plotVisOnly val="1"/>
    <c:dispBlanksAs val="zero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l-PL" sz="1800" b="1" i="0" u="none" strike="noStrike" baseline="0">
                <a:solidFill>
                  <a:srgbClr val="003366"/>
                </a:solidFill>
                <a:latin typeface="Calibri"/>
                <a:ea typeface="Calibri"/>
                <a:cs typeface="Calibri"/>
              </a:rPr>
              <a:t>Kwota długu</a:t>
            </a:r>
            <a:r>
              <a:rPr lang="pl-PL"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i </a:t>
            </a:r>
            <a:r>
              <a:rPr lang="pl-PL" sz="1800" b="1" i="0" u="none" strike="noStrike" baseline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% długu do dochodów ogółem</a:t>
            </a:r>
            <a:r>
              <a:rPr lang="pl-PL"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na koniec danego roku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l-PL"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- projekt WPF pierwotny</a:t>
            </a:r>
          </a:p>
        </c:rich>
      </c:tx>
      <c:layout>
        <c:manualLayout>
          <c:xMode val="edge"/>
          <c:yMode val="edge"/>
          <c:x val="0.157640989602466"/>
          <c:y val="2.203856749311294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4870617661820484E-2"/>
          <c:y val="0.13640137957961868"/>
          <c:w val="0.86189809964741537"/>
          <c:h val="0.6506490097828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DŁUG!$A$28</c:f>
              <c:strCache>
                <c:ptCount val="1"/>
                <c:pt idx="0">
                  <c:v>kwota długu na koniec roku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ysClr val="windowText" lastClr="000000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DŁUG!$K$26:$O$26</c:f>
              <c:numCache>
                <c:formatCode>0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DŁUG!$K$28:$O$28</c:f>
              <c:numCache>
                <c:formatCode>#,##0.00</c:formatCode>
                <c:ptCount val="5"/>
                <c:pt idx="0">
                  <c:v>1100000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6A-4D8B-B77E-619830BF3E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341632"/>
        <c:axId val="182343168"/>
      </c:barChart>
      <c:lineChart>
        <c:grouping val="stacked"/>
        <c:varyColors val="0"/>
        <c:ser>
          <c:idx val="1"/>
          <c:order val="1"/>
          <c:tx>
            <c:strRef>
              <c:f>DŁUG!$A$29</c:f>
              <c:strCache>
                <c:ptCount val="1"/>
                <c:pt idx="0">
                  <c:v>% długu do dochodów</c:v>
                </c:pt>
              </c:strCache>
            </c:strRef>
          </c:tx>
          <c:marker>
            <c:spPr>
              <a:solidFill>
                <a:srgbClr val="FF0000"/>
              </a:solidFill>
            </c:spPr>
          </c:marker>
          <c:dLbls>
            <c:dLbl>
              <c:idx val="0"/>
              <c:layout>
                <c:manualLayout>
                  <c:x val="4.0686780278225872E-2"/>
                  <c:y val="-2.5582959154899026E-3"/>
                </c:manualLayout>
              </c:layout>
              <c:numFmt formatCode="0.00%" sourceLinked="0"/>
              <c:spPr/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FF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pl-PL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6A-4D8B-B77E-619830BF3E9D}"/>
                </c:ext>
              </c:extLst>
            </c:dLbl>
            <c:dLbl>
              <c:idx val="1"/>
              <c:layout>
                <c:manualLayout>
                  <c:x val="-4.5994015638327342E-2"/>
                  <c:y val="-9.366391184573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6A-4D8B-B77E-619830BF3E9D}"/>
                </c:ext>
              </c:extLst>
            </c:dLbl>
            <c:dLbl>
              <c:idx val="2"/>
              <c:layout>
                <c:manualLayout>
                  <c:x val="-3.8503196504825608E-2"/>
                  <c:y val="-0.1239671590637947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6A-4D8B-B77E-619830BF3E9D}"/>
                </c:ext>
              </c:extLst>
            </c:dLbl>
            <c:dLbl>
              <c:idx val="3"/>
              <c:layout>
                <c:manualLayout>
                  <c:x val="-4.0584613443695711E-2"/>
                  <c:y val="-7.71349862258953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6A-4D8B-B77E-619830BF3E9D}"/>
                </c:ext>
              </c:extLst>
            </c:dLbl>
            <c:dLbl>
              <c:idx val="4"/>
              <c:layout>
                <c:manualLayout>
                  <c:x val="-3.8920730519970269E-2"/>
                  <c:y val="-7.438016528925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B6A-4D8B-B77E-619830BF3E9D}"/>
                </c:ext>
              </c:extLst>
            </c:dLbl>
            <c:dLbl>
              <c:idx val="5"/>
              <c:layout>
                <c:manualLayout>
                  <c:x val="-3.5240924038100252E-2"/>
                  <c:y val="-4.13225309646211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B6A-4D8B-B77E-619830BF3E9D}"/>
                </c:ext>
              </c:extLst>
            </c:dLbl>
            <c:dLbl>
              <c:idx val="6"/>
              <c:layout>
                <c:manualLayout>
                  <c:x val="0"/>
                  <c:y val="-3.58126721763085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6A-4D8B-B77E-619830BF3E9D}"/>
                </c:ext>
              </c:extLst>
            </c:dLbl>
            <c:dLbl>
              <c:idx val="7"/>
              <c:layout>
                <c:manualLayout>
                  <c:x val="-1.4306151645207439E-3"/>
                  <c:y val="-3.30578512396694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B6A-4D8B-B77E-619830BF3E9D}"/>
                </c:ext>
              </c:extLst>
            </c:dLbl>
            <c:dLbl>
              <c:idx val="8"/>
              <c:layout>
                <c:manualLayout>
                  <c:x val="4.2918454935622317E-3"/>
                  <c:y val="-3.58126721763085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B6A-4D8B-B77E-619830BF3E9D}"/>
                </c:ext>
              </c:extLst>
            </c:dLbl>
            <c:dLbl>
              <c:idx val="9"/>
              <c:layout>
                <c:manualLayout>
                  <c:x val="2.8612303290414878E-3"/>
                  <c:y val="-4.1322314049586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B6A-4D8B-B77E-619830BF3E9D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DŁUG!$K$26:$O$26</c:f>
              <c:numCache>
                <c:formatCode>0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DŁUG!$K$29:$O$29</c:f>
              <c:numCache>
                <c:formatCode>#,##0.0000</c:formatCode>
                <c:ptCount val="5"/>
                <c:pt idx="0">
                  <c:v>6.7999999999999996E-3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B6A-4D8B-B77E-619830BF3E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2345088"/>
        <c:axId val="182379648"/>
      </c:lineChart>
      <c:catAx>
        <c:axId val="18234163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343168"/>
        <c:crosses val="autoZero"/>
        <c:auto val="1"/>
        <c:lblAlgn val="ctr"/>
        <c:lblOffset val="100"/>
        <c:noMultiLvlLbl val="0"/>
      </c:catAx>
      <c:valAx>
        <c:axId val="182343168"/>
        <c:scaling>
          <c:orientation val="minMax"/>
        </c:scaling>
        <c:delete val="0"/>
        <c:axPos val="l"/>
        <c:majorGridlines/>
        <c:numFmt formatCode="#,##0.0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341632"/>
        <c:crosses val="autoZero"/>
        <c:crossBetween val="between"/>
        <c:dispUnits>
          <c:builtInUnit val="millions"/>
          <c:dispUnitsLbl>
            <c:txPr>
              <a:bodyPr rot="-5400000" vert="horz"/>
              <a:lstStyle/>
              <a:p>
                <a:pPr algn="ctr">
                  <a:defRPr sz="1000" b="1" i="0" u="none" strike="noStrike" baseline="0">
                    <a:solidFill>
                      <a:srgbClr val="666699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</c:dispUnitsLbl>
        </c:dispUnits>
      </c:valAx>
      <c:catAx>
        <c:axId val="182345088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182379648"/>
        <c:crosses val="autoZero"/>
        <c:auto val="1"/>
        <c:lblAlgn val="ctr"/>
        <c:lblOffset val="100"/>
        <c:noMultiLvlLbl val="0"/>
      </c:catAx>
      <c:valAx>
        <c:axId val="182379648"/>
        <c:scaling>
          <c:logBase val="10"/>
          <c:orientation val="minMax"/>
        </c:scaling>
        <c:delete val="0"/>
        <c:axPos val="r"/>
        <c:majorGridlines/>
        <c:numFmt formatCode="0.00%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FF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345088"/>
        <c:crosses val="max"/>
        <c:crossBetween val="between"/>
      </c:valAx>
    </c:plotArea>
    <c:legend>
      <c:legendPos val="r"/>
      <c:layout>
        <c:manualLayout>
          <c:xMode val="edge"/>
          <c:yMode val="edge"/>
          <c:x val="0.22342165647144008"/>
          <c:y val="0.88495043491464398"/>
          <c:w val="0.58085544073725059"/>
          <c:h val="8.0021691503438075E-2"/>
        </c:manualLayout>
      </c:layout>
      <c:overlay val="0"/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l-PL"/>
              <a:t>Poręczenia powiatu na koniec danego roku w mln zł </a:t>
            </a:r>
          </a:p>
        </c:rich>
      </c:tx>
      <c:layout>
        <c:manualLayout>
          <c:xMode val="edge"/>
          <c:yMode val="edge"/>
          <c:x val="0.24501072831559273"/>
          <c:y val="1.652905536340667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0771018425629901E-2"/>
          <c:y val="0.14254666764785243"/>
          <c:w val="0.86189809964741537"/>
          <c:h val="0.68921660834062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PRZYCHODY_ROZCHODY!$A$80</c:f>
              <c:strCache>
                <c:ptCount val="1"/>
                <c:pt idx="0">
                  <c:v>razem poręczenia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linear"/>
            <c:dispRSqr val="0"/>
            <c:dispEq val="0"/>
          </c:trendline>
          <c:cat>
            <c:numRef>
              <c:f>PRZYCHODY_ROZCHODY!$M$73:$Q$73</c:f>
              <c:numCache>
                <c:formatCode>General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PRZYCHODY_ROZCHODY!$M$80:$Q$80</c:f>
              <c:numCache>
                <c:formatCode>#,##0.00</c:formatCode>
                <c:ptCount val="5"/>
                <c:pt idx="0">
                  <c:v>3256193.08</c:v>
                </c:pt>
                <c:pt idx="1">
                  <c:v>840000</c:v>
                </c:pt>
                <c:pt idx="2">
                  <c:v>820000</c:v>
                </c:pt>
                <c:pt idx="3">
                  <c:v>790000</c:v>
                </c:pt>
                <c:pt idx="4">
                  <c:v>790000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5C-40EB-986D-3D95EA91EA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20992"/>
        <c:axId val="182422528"/>
      </c:barChart>
      <c:catAx>
        <c:axId val="182420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ysClr val="windowText" lastClr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422528"/>
        <c:crosses val="autoZero"/>
        <c:auto val="1"/>
        <c:lblAlgn val="ctr"/>
        <c:lblOffset val="100"/>
        <c:noMultiLvlLbl val="0"/>
      </c:catAx>
      <c:valAx>
        <c:axId val="182422528"/>
        <c:scaling>
          <c:orientation val="minMax"/>
        </c:scaling>
        <c:delete val="0"/>
        <c:axPos val="l"/>
        <c:majorGridlines/>
        <c:numFmt formatCode="#,##0.0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420992"/>
        <c:crosses val="autoZero"/>
        <c:crossBetween val="between"/>
        <c:dispUnits>
          <c:builtInUnit val="millions"/>
          <c:dispUnitsLbl>
            <c:txPr>
              <a:bodyPr rot="-5400000" vert="horz"/>
              <a:lstStyle/>
              <a:p>
                <a:pPr algn="ctr">
                  <a:defRPr sz="15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</c:dispUnitsLbl>
        </c:dispUnits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/>
            </a:pPr>
            <a:r>
              <a:rPr lang="pl-PL" sz="2000" b="1"/>
              <a:t>Nadwyżka</a:t>
            </a:r>
            <a:r>
              <a:rPr lang="pl-PL" sz="2000" b="1" baseline="0"/>
              <a:t> operacyjna - projekt WPF po autopoprawkach</a:t>
            </a:r>
          </a:p>
          <a:p>
            <a:pPr>
              <a:defRPr sz="1800" b="1"/>
            </a:pPr>
            <a:r>
              <a:rPr lang="pl-PL" sz="2000" b="1" baseline="0"/>
              <a:t>w mln zł </a:t>
            </a:r>
            <a:endParaRPr lang="pl-PL" sz="2000" b="1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WYDATKI!$D$1583</c:f>
              <c:strCache>
                <c:ptCount val="1"/>
                <c:pt idx="0">
                  <c:v>nadwyżka operacyjna</c:v>
                </c:pt>
              </c:strCache>
            </c:strRef>
          </c:tx>
          <c:spPr>
            <a:solidFill>
              <a:srgbClr val="FFFF00"/>
            </a:solidFill>
            <a:ln w="2540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7906334922908294E-3"/>
                  <c:y val="4.65074719563606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32-4B87-8F71-259789226EF5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WYDATKI!$P$1580:$T$1580</c:f>
              <c:numCache>
                <c:formatCode>0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WYDATKI!$P$1583:$T$1583</c:f>
              <c:numCache>
                <c:formatCode>#,##0.00</c:formatCode>
                <c:ptCount val="5"/>
                <c:pt idx="0">
                  <c:v>16414368.18</c:v>
                </c:pt>
                <c:pt idx="1">
                  <c:v>20250660.359999999</c:v>
                </c:pt>
                <c:pt idx="2">
                  <c:v>20797087.629999999</c:v>
                </c:pt>
                <c:pt idx="3">
                  <c:v>21413335.52</c:v>
                </c:pt>
                <c:pt idx="4">
                  <c:v>21982316.460000001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32-4B87-8F71-259789226E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85376"/>
        <c:axId val="182486912"/>
      </c:barChart>
      <c:lineChart>
        <c:grouping val="standard"/>
        <c:varyColors val="0"/>
        <c:ser>
          <c:idx val="0"/>
          <c:order val="0"/>
          <c:tx>
            <c:strRef>
              <c:f>WYDATKI!$D$1581</c:f>
              <c:strCache>
                <c:ptCount val="1"/>
                <c:pt idx="0">
                  <c:v>dochody bieżące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val>
            <c:numRef>
              <c:f>WYDATKI!$P$1581:$T$1581</c:f>
              <c:numCache>
                <c:formatCode>#,##0.00</c:formatCode>
                <c:ptCount val="5"/>
                <c:pt idx="0">
                  <c:v>158627521.66</c:v>
                </c:pt>
                <c:pt idx="1">
                  <c:v>163270342.47999999</c:v>
                </c:pt>
                <c:pt idx="2">
                  <c:v>166535749.34999999</c:v>
                </c:pt>
                <c:pt idx="3">
                  <c:v>169866464.34999999</c:v>
                </c:pt>
                <c:pt idx="4">
                  <c:v>173263793.65000001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B32-4B87-8F71-259789226EF5}"/>
            </c:ext>
          </c:extLst>
        </c:ser>
        <c:ser>
          <c:idx val="1"/>
          <c:order val="1"/>
          <c:tx>
            <c:strRef>
              <c:f>WYDATKI!$D$1582</c:f>
              <c:strCache>
                <c:ptCount val="1"/>
                <c:pt idx="0">
                  <c:v>wydatki bieżące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val>
            <c:numRef>
              <c:f>WYDATKI!$P$1582:$T$1582</c:f>
              <c:numCache>
                <c:formatCode>#,##0.00</c:formatCode>
                <c:ptCount val="5"/>
                <c:pt idx="0">
                  <c:v>142213153.47999999</c:v>
                </c:pt>
                <c:pt idx="1">
                  <c:v>143019682.12</c:v>
                </c:pt>
                <c:pt idx="2">
                  <c:v>145738661.72</c:v>
                </c:pt>
                <c:pt idx="3">
                  <c:v>148453128.83000001</c:v>
                </c:pt>
                <c:pt idx="4">
                  <c:v>151281477.19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B32-4B87-8F71-259789226E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2485376"/>
        <c:axId val="182486912"/>
      </c:lineChart>
      <c:catAx>
        <c:axId val="182485376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486912"/>
        <c:crosses val="autoZero"/>
        <c:auto val="1"/>
        <c:lblAlgn val="ctr"/>
        <c:lblOffset val="100"/>
        <c:noMultiLvlLbl val="0"/>
      </c:catAx>
      <c:valAx>
        <c:axId val="182486912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485376"/>
        <c:crosses val="autoZero"/>
        <c:crossBetween val="between"/>
        <c:dispUnits>
          <c:builtInUnit val="millions"/>
          <c:dispUnitsLbl>
            <c:txPr>
              <a:bodyPr rot="-5400000" vert="horz"/>
              <a:lstStyle/>
              <a:p>
                <a:pPr algn="ctr"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</c:dispUnitsLbl>
        </c:dispUnits>
      </c:valAx>
    </c:plotArea>
    <c:legend>
      <c:legendPos val="r"/>
      <c:legendEntry>
        <c:idx val="0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</c:legendEntry>
      <c:legendEntry>
        <c:idx val="1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</c:legendEntry>
      <c:legendEntry>
        <c:idx val="2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</c:legendEntry>
      <c:layout>
        <c:manualLayout>
          <c:xMode val="edge"/>
          <c:yMode val="edge"/>
          <c:x val="0.83887107691516793"/>
          <c:y val="5.1408356564125131E-2"/>
          <c:w val="0.15070254955888951"/>
          <c:h val="0.77981937040478633"/>
        </c:manualLayout>
      </c:layout>
      <c:overlay val="0"/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pl-PL"/>
        </a:p>
      </c:txPr>
    </c:legend>
    <c:plotVisOnly val="1"/>
    <c:dispBlanksAs val="zero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l-PL" sz="1800" b="1" i="0" u="none" strike="noStrike" baseline="0">
                <a:solidFill>
                  <a:srgbClr val="003366"/>
                </a:solidFill>
                <a:latin typeface="Calibri"/>
                <a:ea typeface="Calibri"/>
                <a:cs typeface="Calibri"/>
              </a:rPr>
              <a:t>Kwota długu</a:t>
            </a:r>
            <a:r>
              <a:rPr lang="pl-PL"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i </a:t>
            </a:r>
            <a:r>
              <a:rPr lang="pl-PL" sz="1800" b="1" i="0" u="none" strike="noStrike" baseline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% długu do dochodów ogółem</a:t>
            </a:r>
            <a:r>
              <a:rPr lang="pl-PL"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na koniec danego roku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l-PL"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- projekt WPF po autopoprawce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7781156191498297E-2"/>
          <c:y val="0.12806687240498185"/>
          <c:w val="0.86189809964741537"/>
          <c:h val="0.68921660834062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DŁUG!$A$34</c:f>
              <c:strCache>
                <c:ptCount val="1"/>
                <c:pt idx="0">
                  <c:v>kwota długu na koniec roku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DŁUG!$K$26:$O$26</c:f>
              <c:numCache>
                <c:formatCode>0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DŁUG!$K$34:$O$34</c:f>
              <c:numCache>
                <c:formatCode>#,##0.00</c:formatCode>
                <c:ptCount val="5"/>
                <c:pt idx="0">
                  <c:v>1100000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1C-40BC-A3E1-2BFA893454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577024"/>
        <c:axId val="182578560"/>
      </c:barChart>
      <c:lineChart>
        <c:grouping val="stacked"/>
        <c:varyColors val="0"/>
        <c:ser>
          <c:idx val="1"/>
          <c:order val="1"/>
          <c:tx>
            <c:strRef>
              <c:f>DŁUG!$A$35</c:f>
              <c:strCache>
                <c:ptCount val="1"/>
                <c:pt idx="0">
                  <c:v>% długu do dochodów</c:v>
                </c:pt>
              </c:strCache>
            </c:strRef>
          </c:tx>
          <c:marker>
            <c:spPr>
              <a:solidFill>
                <a:srgbClr val="FF0000"/>
              </a:solidFill>
            </c:spPr>
          </c:marker>
          <c:dLbls>
            <c:dLbl>
              <c:idx val="0"/>
              <c:layout>
                <c:manualLayout>
                  <c:x val="4.4438197760776857E-2"/>
                  <c:y val="-8.817162317520227E-3"/>
                </c:manualLayout>
              </c:layout>
              <c:numFmt formatCode="0.00%" sourceLinked="0"/>
              <c:spPr/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FF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pl-PL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1C-40BC-A3E1-2BFA89345408}"/>
                </c:ext>
              </c:extLst>
            </c:dLbl>
            <c:dLbl>
              <c:idx val="1"/>
              <c:layout>
                <c:manualLayout>
                  <c:x val="-4.6288032454361056E-2"/>
                  <c:y val="-0.1129476584022038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51C-40BC-A3E1-2BFA89345408}"/>
                </c:ext>
              </c:extLst>
            </c:dLbl>
            <c:dLbl>
              <c:idx val="2"/>
              <c:layout>
                <c:manualLayout>
                  <c:x val="-4.1330650098757936E-2"/>
                  <c:y val="-0.1267219800004338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1C-40BC-A3E1-2BFA89345408}"/>
                </c:ext>
              </c:extLst>
            </c:dLbl>
            <c:dLbl>
              <c:idx val="3"/>
              <c:layout>
                <c:manualLayout>
                  <c:x val="-3.7224342900342322E-2"/>
                  <c:y val="-7.438016528925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51C-40BC-A3E1-2BFA89345408}"/>
                </c:ext>
              </c:extLst>
            </c:dLbl>
            <c:dLbl>
              <c:idx val="4"/>
              <c:layout>
                <c:manualLayout>
                  <c:x val="-3.8060191766090087E-2"/>
                  <c:y val="-7.438016528925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51C-40BC-A3E1-2BFA89345408}"/>
                </c:ext>
              </c:extLst>
            </c:dLbl>
            <c:dLbl>
              <c:idx val="5"/>
              <c:layout>
                <c:manualLayout>
                  <c:x val="-3.8560210399663529E-2"/>
                  <c:y val="-4.95869937745385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51C-40BC-A3E1-2BFA89345408}"/>
                </c:ext>
              </c:extLst>
            </c:dLbl>
            <c:dLbl>
              <c:idx val="6"/>
              <c:layout>
                <c:manualLayout>
                  <c:x val="0"/>
                  <c:y val="-3.58126721763085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51C-40BC-A3E1-2BFA89345408}"/>
                </c:ext>
              </c:extLst>
            </c:dLbl>
            <c:dLbl>
              <c:idx val="7"/>
              <c:layout>
                <c:manualLayout>
                  <c:x val="-1.4306151645207439E-3"/>
                  <c:y val="-3.30578512396694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51C-40BC-A3E1-2BFA89345408}"/>
                </c:ext>
              </c:extLst>
            </c:dLbl>
            <c:dLbl>
              <c:idx val="8"/>
              <c:layout>
                <c:manualLayout>
                  <c:x val="4.2918454935622317E-3"/>
                  <c:y val="-3.58126721763085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51C-40BC-A3E1-2BFA89345408}"/>
                </c:ext>
              </c:extLst>
            </c:dLbl>
            <c:dLbl>
              <c:idx val="9"/>
              <c:layout>
                <c:manualLayout>
                  <c:x val="2.8612303290414878E-3"/>
                  <c:y val="-4.1322314049586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51C-40BC-A3E1-2BFA89345408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 b="1" i="0" u="none" strike="noStrike" baseline="0">
                    <a:solidFill>
                      <a:sysClr val="windowText" lastClr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DŁUG!$K$32:$O$32</c:f>
              <c:numCache>
                <c:formatCode>0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DŁUG!$K$35:$O$35</c:f>
              <c:numCache>
                <c:formatCode>#,##0.0000</c:formatCode>
                <c:ptCount val="5"/>
                <c:pt idx="0">
                  <c:v>6.7000000000000002E-3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51C-40BC-A3E1-2BFA893454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2740480"/>
        <c:axId val="182742016"/>
      </c:lineChart>
      <c:catAx>
        <c:axId val="182577024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578560"/>
        <c:crosses val="autoZero"/>
        <c:auto val="1"/>
        <c:lblAlgn val="ctr"/>
        <c:lblOffset val="100"/>
        <c:noMultiLvlLbl val="0"/>
      </c:catAx>
      <c:valAx>
        <c:axId val="182578560"/>
        <c:scaling>
          <c:orientation val="minMax"/>
        </c:scaling>
        <c:delete val="0"/>
        <c:axPos val="l"/>
        <c:majorGridlines/>
        <c:numFmt formatCode="#,##0.0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577024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8.5020502491548033E-3"/>
                <c:y val="1.85091670263975E-3"/>
              </c:manualLayout>
            </c:layout>
            <c:txPr>
              <a:bodyPr rot="-5400000" vert="horz"/>
              <a:lstStyle/>
              <a:p>
                <a:pPr algn="ctr">
                  <a:defRPr sz="1200" b="1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pl-PL"/>
              </a:p>
            </c:txPr>
          </c:dispUnitsLbl>
        </c:dispUnits>
      </c:valAx>
      <c:catAx>
        <c:axId val="182740480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182742016"/>
        <c:crosses val="autoZero"/>
        <c:auto val="1"/>
        <c:lblAlgn val="ctr"/>
        <c:lblOffset val="100"/>
        <c:noMultiLvlLbl val="0"/>
      </c:catAx>
      <c:valAx>
        <c:axId val="182742016"/>
        <c:scaling>
          <c:logBase val="10"/>
          <c:orientation val="minMax"/>
        </c:scaling>
        <c:delete val="0"/>
        <c:axPos val="r"/>
        <c:majorGridlines/>
        <c:numFmt formatCode="0.00%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FF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740480"/>
        <c:crosses val="max"/>
        <c:crossBetween val="between"/>
      </c:valAx>
    </c:plotArea>
    <c:legend>
      <c:legendPos val="r"/>
      <c:layout>
        <c:manualLayout>
          <c:xMode val="edge"/>
          <c:yMode val="edge"/>
          <c:x val="0.10092965559832404"/>
          <c:y val="0.88219561397800483"/>
          <c:w val="0.80217459125925694"/>
          <c:h val="8.0021691503438075E-2"/>
        </c:manualLayout>
      </c:layout>
      <c:overlay val="0"/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/>
            </a:pPr>
            <a:r>
              <a:rPr lang="pl-PL" sz="2000" b="1" baseline="0"/>
              <a:t>Wskaźnik spłaty zobowiązań - po autopoprawkach WPF</a:t>
            </a:r>
          </a:p>
          <a:p>
            <a:pPr>
              <a:defRPr sz="1800" b="1"/>
            </a:pPr>
            <a:r>
              <a:rPr lang="pl-PL" sz="2000" b="1" baseline="0"/>
              <a:t>w  % </a:t>
            </a:r>
            <a:endParaRPr lang="pl-PL" sz="2000" b="1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WYDATKI!$D$1594</c:f>
              <c:strCache>
                <c:ptCount val="1"/>
                <c:pt idx="0">
                  <c:v>spłata zobowiązań 
do dochodów</c:v>
                </c:pt>
              </c:strCache>
            </c:strRef>
          </c:tx>
          <c:spPr>
            <a:solidFill>
              <a:srgbClr val="FF0000"/>
            </a:solidFill>
            <a:ln w="3810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1.305439342012887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72E-47B4-9D0C-1FFFBB61AC61}"/>
                </c:ext>
              </c:extLst>
            </c:dLbl>
            <c:dLbl>
              <c:idx val="1"/>
              <c:layout>
                <c:manualLayout>
                  <c:x val="-1.740585789350515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2E-47B4-9D0C-1FFFBB61AC61}"/>
                </c:ext>
              </c:extLst>
            </c:dLbl>
            <c:dLbl>
              <c:idx val="2"/>
              <c:layout>
                <c:manualLayout>
                  <c:x val="-2.1757322366881448E-2"/>
                  <c:y val="-3.588682707607413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72E-47B4-9D0C-1FFFBB61AC61}"/>
                </c:ext>
              </c:extLst>
            </c:dLbl>
            <c:dLbl>
              <c:idx val="3"/>
              <c:layout>
                <c:manualLayout>
                  <c:x val="-1.7405857893505107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2E-47B4-9D0C-1FFFBB61AC61}"/>
                </c:ext>
              </c:extLst>
            </c:dLbl>
            <c:dLbl>
              <c:idx val="4"/>
              <c:layout>
                <c:manualLayout>
                  <c:x val="-1.740585789350515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72E-47B4-9D0C-1FFFBB61AC61}"/>
                </c:ext>
              </c:extLst>
            </c:dLbl>
            <c:dLbl>
              <c:idx val="5"/>
              <c:layout>
                <c:manualLayout>
                  <c:x val="-1.740585789350515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72E-47B4-9D0C-1FFFBB61AC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WYDATKI!$P$1593:$T$1593</c:f>
              <c:numCache>
                <c:formatCode>0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WYDATKI!$P$1594:$T$1594</c:f>
              <c:numCache>
                <c:formatCode>0.00%</c:formatCode>
                <c:ptCount val="5"/>
                <c:pt idx="0">
                  <c:v>2.6100000000000002E-2</c:v>
                </c:pt>
                <c:pt idx="1">
                  <c:v>8.3000000000000001E-3</c:v>
                </c:pt>
                <c:pt idx="2">
                  <c:v>0</c:v>
                </c:pt>
                <c:pt idx="3">
                  <c:v>0</c:v>
                </c:pt>
                <c:pt idx="4">
                  <c:v>5.1999999999999998E-3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72E-47B4-9D0C-1FFFBB61AC61}"/>
            </c:ext>
          </c:extLst>
        </c:ser>
        <c:ser>
          <c:idx val="1"/>
          <c:order val="1"/>
          <c:tx>
            <c:strRef>
              <c:f>WYDATKI!$D$1595</c:f>
              <c:strCache>
                <c:ptCount val="1"/>
                <c:pt idx="0">
                  <c:v>dopuszczalny limit 
spłaty zobowiązań</c:v>
                </c:pt>
              </c:strCache>
            </c:strRef>
          </c:tx>
          <c:spPr>
            <a:solidFill>
              <a:srgbClr val="00B050"/>
            </a:solidFill>
            <a:ln w="3810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WYDATKI!$P$1593:$T$1593</c:f>
              <c:numCache>
                <c:formatCode>0</c:formatCode>
                <c:ptCount val="5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  <c:pt idx="3">
                  <c:v>2029</c:v>
                </c:pt>
                <c:pt idx="4">
                  <c:v>2030</c:v>
                </c:pt>
              </c:numCache>
            </c:numRef>
          </c:cat>
          <c:val>
            <c:numRef>
              <c:f>WYDATKI!$P$1595:$T$1595</c:f>
              <c:numCache>
                <c:formatCode>0.00%</c:formatCode>
                <c:ptCount val="5"/>
                <c:pt idx="0">
                  <c:v>0.15440000000000001</c:v>
                </c:pt>
                <c:pt idx="1">
                  <c:v>0.14729999999999999</c:v>
                </c:pt>
                <c:pt idx="2">
                  <c:v>0.14299999999999999</c:v>
                </c:pt>
                <c:pt idx="3">
                  <c:v>0.1386</c:v>
                </c:pt>
                <c:pt idx="4">
                  <c:v>0.13639999999999999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72E-47B4-9D0C-1FFFBB61AC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804480"/>
        <c:axId val="182806016"/>
      </c:barChart>
      <c:catAx>
        <c:axId val="18280448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82806016"/>
        <c:crosses val="autoZero"/>
        <c:auto val="1"/>
        <c:lblAlgn val="ctr"/>
        <c:lblOffset val="100"/>
        <c:noMultiLvlLbl val="0"/>
      </c:catAx>
      <c:valAx>
        <c:axId val="18280601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one"/>
        <c:crossAx val="18280448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</c:legendEntry>
      <c:legendEntry>
        <c:idx val="1"/>
        <c:txPr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</c:legendEntry>
      <c:layout>
        <c:manualLayout>
          <c:xMode val="edge"/>
          <c:yMode val="edge"/>
          <c:x val="0.83597017184603839"/>
          <c:y val="0.30080873580641992"/>
          <c:w val="0.15806739609126663"/>
          <c:h val="0.57368001459710571"/>
        </c:manualLayout>
      </c:layout>
      <c:overlay val="0"/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pl-PL"/>
        </a:p>
      </c:txPr>
    </c:legend>
    <c:plotVisOnly val="1"/>
    <c:dispBlanksAs val="zero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E832-6587-49F0-8CF1-C617B4930A11}" type="datetimeFigureOut">
              <a:rPr lang="pl-PL" smtClean="0"/>
              <a:t>2025-12-18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E00E5-4377-4402-9D02-A1954618DC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463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E00E5-4377-4402-9D02-A1954618DC05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768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EF7A-2B77-4589-AD8D-C81FCF3CA6FA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299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31D8-F14B-4FAD-B7BE-4CF0485F815E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69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635E6-1A11-4F2C-B80E-CF75961B6809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832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9D9D-CBC8-42B9-A926-4B46EFEE3517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591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F717-8CC6-47E9-8688-DF749C9F6912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1914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4EFE-1768-45B4-8453-DDB95BB38521}" type="datetime1">
              <a:rPr lang="pl-PL" smtClean="0"/>
              <a:t>2025-12-18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143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2D19-58AA-4CBF-8907-363C5DBD73C5}" type="datetime1">
              <a:rPr lang="pl-PL" smtClean="0"/>
              <a:t>2025-12-18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668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A664-FFF4-47EE-92CB-D94C7FDEACDF}" type="datetime1">
              <a:rPr lang="pl-PL" smtClean="0"/>
              <a:t>2025-12-18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952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51AF2-7386-416F-86F0-4E140383CD67}" type="datetime1">
              <a:rPr lang="pl-PL" smtClean="0"/>
              <a:t>2025-12-18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879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33D-761A-45F0-8CBF-FA3416D7932E}" type="datetime1">
              <a:rPr lang="pl-PL" smtClean="0"/>
              <a:t>2025-12-18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676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5802-ACFB-4DA3-BF78-C36E9F737569}" type="datetime1">
              <a:rPr lang="pl-PL" smtClean="0"/>
              <a:t>2025-12-18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56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47C78-BDBF-4643-9A6C-FB27A18D1122}" type="datetime1">
              <a:rPr lang="pl-PL" smtClean="0"/>
              <a:t>2025-12-18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FC2FB-9B6D-43AA-94BB-63C622E080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409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1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424936" cy="23042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0" indent="0">
              <a:defRPr/>
            </a:pPr>
            <a:r>
              <a:rPr lang="pl-PL" altLang="pl-PL" sz="4000" b="1" kern="0" dirty="0">
                <a:solidFill>
                  <a:srgbClr val="FF0000"/>
                </a:solidFill>
              </a:rPr>
              <a:t/>
            </a:r>
            <a:br>
              <a:rPr lang="pl-PL" altLang="pl-PL" sz="4000" b="1" kern="0" dirty="0">
                <a:solidFill>
                  <a:srgbClr val="FF0000"/>
                </a:solidFill>
              </a:rPr>
            </a:br>
            <a:r>
              <a:rPr lang="pl-PL" altLang="pl-PL" sz="4000" b="1" kern="0" dirty="0">
                <a:solidFill>
                  <a:srgbClr val="FF0000"/>
                </a:solidFill>
              </a:rPr>
              <a:t>WIELOLETNIA PROGNOZA FINANSOWA  POWIATU JAROCIŃSKIEGO</a:t>
            </a:r>
            <a:br>
              <a:rPr lang="pl-PL" altLang="pl-PL" sz="4000" b="1" kern="0" dirty="0">
                <a:solidFill>
                  <a:srgbClr val="FF0000"/>
                </a:solidFill>
              </a:rPr>
            </a:br>
            <a:r>
              <a:rPr lang="pl-PL" altLang="pl-PL" sz="4000" b="1" kern="0" dirty="0">
                <a:solidFill>
                  <a:srgbClr val="FF0000"/>
                </a:solidFill>
              </a:rPr>
              <a:t>NA LATA </a:t>
            </a:r>
            <a:r>
              <a:rPr lang="pl-PL" altLang="pl-PL" sz="4000" b="1" kern="0" dirty="0" smtClean="0">
                <a:solidFill>
                  <a:srgbClr val="FF0000"/>
                </a:solidFill>
              </a:rPr>
              <a:t>2026 </a:t>
            </a:r>
            <a:r>
              <a:rPr lang="pl-PL" altLang="pl-PL" sz="4000" b="1" kern="0" dirty="0">
                <a:solidFill>
                  <a:srgbClr val="FF0000"/>
                </a:solidFill>
              </a:rPr>
              <a:t>- 2030</a:t>
            </a:r>
          </a:p>
        </p:txBody>
      </p:sp>
      <p:sp>
        <p:nvSpPr>
          <p:cNvPr id="11" name="Podtytuł 2"/>
          <p:cNvSpPr>
            <a:spLocks noGrp="1"/>
          </p:cNvSpPr>
          <p:nvPr>
            <p:ph type="subTitle" idx="1"/>
          </p:nvPr>
        </p:nvSpPr>
        <p:spPr>
          <a:xfrm>
            <a:off x="1043608" y="4077072"/>
            <a:ext cx="7200800" cy="10081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altLang="pl-PL" sz="4000" b="1" kern="0" dirty="0" smtClean="0">
                <a:solidFill>
                  <a:schemeClr val="tx1"/>
                </a:solidFill>
              </a:rPr>
              <a:t>sesja</a:t>
            </a:r>
          </a:p>
          <a:p>
            <a:pPr>
              <a:defRPr/>
            </a:pPr>
            <a:r>
              <a:rPr lang="pl-PL" altLang="pl-PL" sz="4000" b="1" kern="0" dirty="0" smtClean="0">
                <a:solidFill>
                  <a:schemeClr val="tx1"/>
                </a:solidFill>
              </a:rPr>
              <a:t>18.12.2025 </a:t>
            </a:r>
            <a:r>
              <a:rPr lang="pl-PL" altLang="pl-PL" sz="4000" b="1" kern="0" dirty="0">
                <a:solidFill>
                  <a:schemeClr val="tx1"/>
                </a:solidFill>
              </a:rPr>
              <a:t>r.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49280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15601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7219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10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ymbol zastępczy zawartości 2"/>
          <p:cNvSpPr txBox="1">
            <a:spLocks/>
          </p:cNvSpPr>
          <p:nvPr/>
        </p:nvSpPr>
        <p:spPr>
          <a:xfrm>
            <a:off x="35624" y="548680"/>
            <a:ext cx="9144000" cy="540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3000" b="1" dirty="0" smtClean="0">
              <a:solidFill>
                <a:srgbClr val="002060"/>
              </a:solidFill>
            </a:endParaRPr>
          </a:p>
          <a:p>
            <a:endParaRPr lang="pl-PL" sz="3000" b="1" dirty="0">
              <a:solidFill>
                <a:srgbClr val="002060"/>
              </a:solidFill>
            </a:endParaRPr>
          </a:p>
          <a:p>
            <a:r>
              <a:rPr lang="pl-PL" sz="3000" b="1" dirty="0" smtClean="0">
                <a:solidFill>
                  <a:srgbClr val="002060"/>
                </a:solidFill>
              </a:rPr>
              <a:t>Poręczeń nie wlicza się do długu, </a:t>
            </a:r>
          </a:p>
          <a:p>
            <a:r>
              <a:rPr lang="pl-PL" sz="3000" b="1" dirty="0" smtClean="0">
                <a:solidFill>
                  <a:srgbClr val="FF0000"/>
                </a:solidFill>
              </a:rPr>
              <a:t>ale obciążają wskaźniki obsługi zadłużenia</a:t>
            </a:r>
          </a:p>
          <a:p>
            <a:r>
              <a:rPr lang="pl-PL" sz="3000" b="1" dirty="0" smtClean="0">
                <a:solidFill>
                  <a:schemeClr val="accent1"/>
                </a:solidFill>
              </a:rPr>
              <a:t>Wydatki na poręczenia w latach 2026 – 2030 </a:t>
            </a:r>
          </a:p>
          <a:p>
            <a:r>
              <a:rPr lang="pl-PL" sz="3000" b="1" dirty="0" smtClean="0">
                <a:solidFill>
                  <a:srgbClr val="FF0000"/>
                </a:solidFill>
              </a:rPr>
              <a:t>to kwota blisko 6,5 mln zł</a:t>
            </a:r>
          </a:p>
          <a:p>
            <a:endParaRPr lang="pl-PL" sz="3000" b="1" dirty="0" smtClean="0">
              <a:solidFill>
                <a:srgbClr val="FF0000"/>
              </a:solidFill>
            </a:endParaRPr>
          </a:p>
          <a:p>
            <a:endParaRPr lang="pl-PL" sz="3000" b="1" dirty="0" smtClean="0">
              <a:solidFill>
                <a:srgbClr val="FF0000"/>
              </a:solidFill>
            </a:endParaRPr>
          </a:p>
          <a:p>
            <a:endParaRPr lang="pl-PL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7763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11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332656"/>
            <a:ext cx="8215313" cy="5976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sz="2800" b="1" kern="0" dirty="0" smtClean="0">
              <a:solidFill>
                <a:srgbClr val="FF0000"/>
              </a:solidFill>
            </a:endParaRPr>
          </a:p>
          <a:p>
            <a:pPr marL="0" indent="0" algn="ctr">
              <a:buNone/>
              <a:defRPr/>
            </a:pPr>
            <a:r>
              <a:rPr lang="pl-PL" altLang="pl-PL" sz="3600" b="1" kern="0" dirty="0" smtClean="0">
                <a:solidFill>
                  <a:srgbClr val="006600"/>
                </a:solidFill>
              </a:rPr>
              <a:t>Sytuacja finansowa powiatu jarocińskiego</a:t>
            </a:r>
          </a:p>
          <a:p>
            <a:pPr marL="0" indent="0" algn="ctr">
              <a:buNone/>
              <a:defRPr/>
            </a:pPr>
            <a:r>
              <a:rPr lang="pl-PL" altLang="pl-PL" sz="3600" b="1" kern="0" dirty="0" smtClean="0">
                <a:solidFill>
                  <a:srgbClr val="006600"/>
                </a:solidFill>
              </a:rPr>
              <a:t> jest stabilna </a:t>
            </a:r>
          </a:p>
          <a:p>
            <a:pPr marL="0" indent="0" algn="ctr">
              <a:buFontTx/>
              <a:buNone/>
              <a:defRPr/>
            </a:pPr>
            <a:endParaRPr lang="pl-PL" altLang="pl-PL" sz="2800" b="1" kern="0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sz="3600" b="1" kern="0" dirty="0" smtClean="0">
                <a:solidFill>
                  <a:srgbClr val="006600"/>
                </a:solidFill>
              </a:rPr>
              <a:t>Wskaźniki obsługi zadłużenia </a:t>
            </a:r>
          </a:p>
          <a:p>
            <a:pPr marL="0" indent="0" algn="ctr">
              <a:buFontTx/>
              <a:buNone/>
              <a:defRPr/>
            </a:pPr>
            <a:r>
              <a:rPr lang="pl-PL" altLang="pl-PL" sz="3600" b="1" kern="0" dirty="0" smtClean="0">
                <a:solidFill>
                  <a:srgbClr val="006600"/>
                </a:solidFill>
              </a:rPr>
              <a:t>nie są zagrożone</a:t>
            </a:r>
          </a:p>
          <a:p>
            <a:pPr marL="0" indent="0" algn="ctr">
              <a:buFontTx/>
              <a:buNone/>
              <a:defRPr/>
            </a:pPr>
            <a:endParaRPr lang="pl-PL" altLang="pl-PL" sz="2800" b="1" kern="0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sz="2800" b="1" kern="0" dirty="0" smtClean="0">
                <a:solidFill>
                  <a:srgbClr val="FF0000"/>
                </a:solidFill>
              </a:rPr>
              <a:t>Pomimo udzielonych poręczeń </a:t>
            </a:r>
          </a:p>
          <a:p>
            <a:pPr marL="0" indent="0" algn="ctr">
              <a:buFontTx/>
              <a:buNone/>
              <a:defRPr/>
            </a:pPr>
            <a:r>
              <a:rPr lang="pl-PL" altLang="pl-PL" sz="2800" b="1" kern="0" dirty="0" smtClean="0">
                <a:solidFill>
                  <a:srgbClr val="FF0000"/>
                </a:solidFill>
              </a:rPr>
              <a:t>i nieznacznego zadłużenie powiatu </a:t>
            </a:r>
          </a:p>
          <a:p>
            <a:pPr marL="0" indent="0" algn="ctr">
              <a:buFontTx/>
              <a:buNone/>
              <a:defRPr/>
            </a:pPr>
            <a:endParaRPr lang="pl-PL" altLang="pl-PL" sz="2800" b="1" kern="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1394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12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51520" y="271685"/>
            <a:ext cx="8712967" cy="568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sz="2800" b="1" kern="0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endParaRPr lang="pl-PL" altLang="pl-PL" sz="2800" b="1" kern="0" dirty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sz="4000" b="1" kern="0" dirty="0" smtClean="0">
                <a:solidFill>
                  <a:srgbClr val="FF0000"/>
                </a:solidFill>
              </a:rPr>
              <a:t>Przedsięwzięcia w WPF</a:t>
            </a:r>
          </a:p>
          <a:p>
            <a:pPr marL="0" indent="0" algn="ctr">
              <a:buFontTx/>
              <a:buNone/>
              <a:defRPr/>
            </a:pPr>
            <a:endParaRPr lang="pl-PL" altLang="pl-PL" sz="2000" b="1" kern="0" dirty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sz="2800" b="1" kern="0" dirty="0" smtClean="0"/>
              <a:t>Realizowanych będzie 35 przedsięwzięć wieloletnich </a:t>
            </a:r>
          </a:p>
          <a:p>
            <a:pPr marL="0" indent="0" algn="ctr">
              <a:buFontTx/>
              <a:buNone/>
              <a:defRPr/>
            </a:pPr>
            <a:endParaRPr lang="pl-PL" altLang="pl-PL" sz="2800" b="1" kern="0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sz="2800" b="1" kern="0" dirty="0" smtClean="0">
                <a:solidFill>
                  <a:srgbClr val="FF0000"/>
                </a:solidFill>
              </a:rPr>
              <a:t>w tym: kontynuowanych 30</a:t>
            </a:r>
          </a:p>
          <a:p>
            <a:pPr marL="0" indent="0" algn="ctr">
              <a:buFontTx/>
              <a:buNone/>
              <a:defRPr/>
            </a:pPr>
            <a:r>
              <a:rPr lang="pl-PL" altLang="pl-PL" sz="2800" b="1" kern="0" dirty="0" smtClean="0">
                <a:solidFill>
                  <a:srgbClr val="FF0000"/>
                </a:solidFill>
              </a:rPr>
              <a:t>rozpoczynanych 5</a:t>
            </a:r>
          </a:p>
          <a:p>
            <a:pPr marL="0" indent="0" algn="ctr">
              <a:buFontTx/>
              <a:buNone/>
              <a:defRPr/>
            </a:pPr>
            <a:endParaRPr lang="pl-PL" altLang="pl-PL" sz="2800" b="1" kern="0" dirty="0" smtClean="0"/>
          </a:p>
          <a:p>
            <a:pPr marL="0" indent="0" algn="ctr">
              <a:buFontTx/>
              <a:buNone/>
              <a:defRPr/>
            </a:pPr>
            <a:endParaRPr lang="pl-PL" altLang="pl-PL" sz="2800" b="1" kern="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7774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13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499393"/>
              </p:ext>
            </p:extLst>
          </p:nvPr>
        </p:nvGraphicFramePr>
        <p:xfrm>
          <a:off x="192698" y="476672"/>
          <a:ext cx="8758604" cy="5328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071203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14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Wykres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5533056"/>
              </p:ext>
            </p:extLst>
          </p:nvPr>
        </p:nvGraphicFramePr>
        <p:xfrm>
          <a:off x="243867" y="260648"/>
          <a:ext cx="8656265" cy="5546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08703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15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9258224"/>
              </p:ext>
            </p:extLst>
          </p:nvPr>
        </p:nvGraphicFramePr>
        <p:xfrm>
          <a:off x="192698" y="476672"/>
          <a:ext cx="875860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500227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16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10096" y="980728"/>
            <a:ext cx="9144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endParaRPr lang="pl-PL" altLang="pl-PL" b="1" dirty="0" smtClean="0">
              <a:solidFill>
                <a:srgbClr val="3C0CC2"/>
              </a:solidFill>
            </a:endParaRPr>
          </a:p>
          <a:p>
            <a:pPr>
              <a:spcBef>
                <a:spcPct val="0"/>
              </a:spcBef>
            </a:pPr>
            <a:endParaRPr lang="pl-PL" altLang="pl-PL" b="1" dirty="0">
              <a:solidFill>
                <a:srgbClr val="3C0CC2"/>
              </a:solidFill>
            </a:endParaRPr>
          </a:p>
          <a:p>
            <a:pPr>
              <a:spcBef>
                <a:spcPct val="0"/>
              </a:spcBef>
            </a:pPr>
            <a:endParaRPr lang="pl-PL" altLang="pl-PL" b="1" dirty="0" smtClean="0">
              <a:solidFill>
                <a:srgbClr val="3C0CC2"/>
              </a:solidFill>
            </a:endParaRPr>
          </a:p>
          <a:p>
            <a:pPr>
              <a:spcBef>
                <a:spcPct val="0"/>
              </a:spcBef>
            </a:pPr>
            <a:endParaRPr lang="pl-PL" altLang="pl-PL" b="1" dirty="0">
              <a:solidFill>
                <a:srgbClr val="3C0CC2"/>
              </a:solidFill>
            </a:endParaRPr>
          </a:p>
          <a:p>
            <a:pPr>
              <a:spcBef>
                <a:spcPct val="0"/>
              </a:spcBef>
            </a:pPr>
            <a:r>
              <a:rPr lang="pl-PL" altLang="pl-PL" b="1" dirty="0" smtClean="0">
                <a:solidFill>
                  <a:srgbClr val="3C0CC2"/>
                </a:solidFill>
              </a:rPr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9923488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2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49280"/>
            <a:ext cx="676275" cy="781050"/>
          </a:xfrm>
          <a:prstGeom prst="rect">
            <a:avLst/>
          </a:prstGeom>
          <a:solidFill>
            <a:schemeClr val="tx1">
              <a:alpha val="16000"/>
            </a:schemeClr>
          </a:solidFill>
        </p:spPr>
      </p:pic>
      <p:sp>
        <p:nvSpPr>
          <p:cNvPr id="6" name="pole tekstowe 5"/>
          <p:cNvSpPr txBox="1"/>
          <p:nvPr/>
        </p:nvSpPr>
        <p:spPr>
          <a:xfrm>
            <a:off x="0" y="615601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33388" y="1484313"/>
            <a:ext cx="8215312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pl-PL" altLang="pl-PL" sz="4000" b="1" kern="0" dirty="0" smtClean="0"/>
              <a:t>Projekt WPF </a:t>
            </a:r>
          </a:p>
          <a:p>
            <a:pPr marL="0" indent="0" algn="ctr">
              <a:buFontTx/>
              <a:buNone/>
              <a:defRPr/>
            </a:pPr>
            <a:endParaRPr lang="pl-PL" altLang="pl-PL" sz="3000" b="1" kern="0" dirty="0" smtClean="0">
              <a:solidFill>
                <a:srgbClr val="0070C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b="1" kern="0" dirty="0" smtClean="0">
                <a:solidFill>
                  <a:schemeClr val="accent1"/>
                </a:solidFill>
              </a:rPr>
              <a:t>został pozytywnie zaopiniowany przez </a:t>
            </a:r>
          </a:p>
          <a:p>
            <a:pPr marL="0" indent="0" algn="ctr">
              <a:buFontTx/>
              <a:buNone/>
              <a:defRPr/>
            </a:pPr>
            <a:r>
              <a:rPr lang="pl-PL" altLang="pl-PL" b="1" kern="0" dirty="0" smtClean="0">
                <a:solidFill>
                  <a:srgbClr val="FF0000"/>
                </a:solidFill>
              </a:rPr>
              <a:t>Radę Powiatu Jarocińskiego</a:t>
            </a:r>
          </a:p>
          <a:p>
            <a:pPr marL="0" indent="0" algn="ctr">
              <a:buFontTx/>
              <a:buNone/>
              <a:defRPr/>
            </a:pPr>
            <a:r>
              <a:rPr lang="pl-PL" altLang="pl-PL" b="1" kern="0" dirty="0" smtClean="0">
                <a:solidFill>
                  <a:srgbClr val="FF0000"/>
                </a:solidFill>
              </a:rPr>
              <a:t>oraz Regionalną Izbę Obrachunkową</a:t>
            </a:r>
            <a:endParaRPr lang="pl-PL" altLang="pl-PL" b="1" kern="0" dirty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endParaRPr lang="pl-PL" altLang="pl-PL" kern="0" dirty="0" smtClean="0">
              <a:solidFill>
                <a:srgbClr val="0070C0"/>
              </a:solidFill>
            </a:endParaRPr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</p:spTree>
    <p:extLst>
      <p:ext uri="{BB962C8B-B14F-4D97-AF65-F5344CB8AC3E}">
        <p14:creationId xmlns:p14="http://schemas.microsoft.com/office/powerpoint/2010/main" val="9713342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3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49280"/>
            <a:ext cx="676275" cy="781050"/>
          </a:xfrm>
          <a:prstGeom prst="rect">
            <a:avLst/>
          </a:prstGeom>
          <a:solidFill>
            <a:schemeClr val="tx1">
              <a:alpha val="16000"/>
            </a:schemeClr>
          </a:solidFill>
        </p:spPr>
      </p:pic>
      <p:sp>
        <p:nvSpPr>
          <p:cNvPr id="6" name="pole tekstowe 5"/>
          <p:cNvSpPr txBox="1"/>
          <p:nvPr/>
        </p:nvSpPr>
        <p:spPr>
          <a:xfrm>
            <a:off x="0" y="615601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33388" y="1484313"/>
            <a:ext cx="8215312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pl-PL" altLang="pl-PL" sz="4000" b="1" kern="0" dirty="0" smtClean="0"/>
              <a:t>WSKAŹNIKI w WPF</a:t>
            </a:r>
          </a:p>
          <a:p>
            <a:pPr marL="0" indent="0" algn="ctr">
              <a:buFontTx/>
              <a:buNone/>
              <a:defRPr/>
            </a:pPr>
            <a:endParaRPr lang="pl-PL" altLang="pl-PL" sz="3000" b="1" kern="0" dirty="0" smtClean="0">
              <a:solidFill>
                <a:srgbClr val="0070C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b="1" kern="0" dirty="0" smtClean="0">
                <a:solidFill>
                  <a:schemeClr val="tx2"/>
                </a:solidFill>
              </a:rPr>
              <a:t>NADWYŻKA OPERACYJNA</a:t>
            </a:r>
          </a:p>
          <a:p>
            <a:pPr marL="0" indent="0" algn="ctr">
              <a:buFontTx/>
              <a:buNone/>
              <a:defRPr/>
            </a:pPr>
            <a:endParaRPr lang="pl-PL" altLang="pl-PL" b="1" kern="0" dirty="0" smtClean="0">
              <a:solidFill>
                <a:schemeClr val="accent1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b="1" kern="0" dirty="0" smtClean="0">
                <a:solidFill>
                  <a:schemeClr val="tx2"/>
                </a:solidFill>
              </a:rPr>
              <a:t>SPŁATY ZOBOWIĄZAŃ</a:t>
            </a:r>
          </a:p>
          <a:p>
            <a:pPr marL="0" indent="0" algn="ctr">
              <a:buFontTx/>
              <a:buNone/>
              <a:defRPr/>
            </a:pPr>
            <a:endParaRPr lang="pl-PL" altLang="pl-PL" b="1" kern="0" dirty="0" smtClean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pl-PL" altLang="pl-PL" sz="4000" b="1" kern="0" dirty="0" smtClean="0">
                <a:solidFill>
                  <a:srgbClr val="FF0000"/>
                </a:solidFill>
              </a:rPr>
              <a:t>SPEŁNIONE</a:t>
            </a:r>
            <a:endParaRPr lang="pl-PL" altLang="pl-PL" sz="4000" b="1" kern="0" dirty="0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  <a:defRPr/>
            </a:pPr>
            <a:endParaRPr lang="pl-PL" altLang="pl-PL" kern="0" dirty="0" smtClean="0">
              <a:solidFill>
                <a:srgbClr val="0070C0"/>
              </a:solidFill>
            </a:endParaRPr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</p:spTree>
    <p:extLst>
      <p:ext uri="{BB962C8B-B14F-4D97-AF65-F5344CB8AC3E}">
        <p14:creationId xmlns:p14="http://schemas.microsoft.com/office/powerpoint/2010/main" val="35513298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4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ostokąt 9"/>
          <p:cNvSpPr/>
          <p:nvPr/>
        </p:nvSpPr>
        <p:spPr>
          <a:xfrm>
            <a:off x="661665" y="838453"/>
            <a:ext cx="7798767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sz="3200" b="1" dirty="0" smtClean="0">
                <a:solidFill>
                  <a:schemeClr val="tx2"/>
                </a:solidFill>
              </a:rPr>
              <a:t>NADWYŻKA OPERACYJNA</a:t>
            </a:r>
          </a:p>
          <a:p>
            <a:pPr algn="ctr"/>
            <a:endParaRPr lang="pl-PL" sz="2500" b="1" dirty="0" smtClean="0">
              <a:solidFill>
                <a:srgbClr val="FF0000"/>
              </a:solidFill>
            </a:endParaRPr>
          </a:p>
          <a:p>
            <a:pPr algn="ctr"/>
            <a:endParaRPr lang="pl-PL" sz="2500" b="1" dirty="0" smtClean="0">
              <a:solidFill>
                <a:srgbClr val="7030A0"/>
              </a:solidFill>
            </a:endParaRPr>
          </a:p>
          <a:p>
            <a:pPr algn="ctr"/>
            <a:r>
              <a:rPr lang="pl-PL" sz="3400" b="1" dirty="0" smtClean="0">
                <a:solidFill>
                  <a:srgbClr val="7030A0"/>
                </a:solidFill>
              </a:rPr>
              <a:t>to zdolność samorządu </a:t>
            </a:r>
          </a:p>
          <a:p>
            <a:pPr algn="ctr"/>
            <a:r>
              <a:rPr lang="pl-PL" sz="3400" b="1" dirty="0" smtClean="0">
                <a:solidFill>
                  <a:srgbClr val="7030A0"/>
                </a:solidFill>
              </a:rPr>
              <a:t>do spłaty zobowiązań oraz do inwestycji</a:t>
            </a:r>
          </a:p>
          <a:p>
            <a:pPr algn="ctr"/>
            <a:endParaRPr lang="pl-PL" sz="2500" b="1" dirty="0" smtClean="0">
              <a:solidFill>
                <a:srgbClr val="7030A0"/>
              </a:solidFill>
            </a:endParaRPr>
          </a:p>
          <a:p>
            <a:pPr algn="ctr"/>
            <a:endParaRPr lang="pl-PL" sz="2500" b="1" dirty="0" smtClean="0">
              <a:solidFill>
                <a:srgbClr val="7030A0"/>
              </a:solidFill>
            </a:endParaRPr>
          </a:p>
          <a:p>
            <a:pPr algn="ctr"/>
            <a:r>
              <a:rPr lang="pl-PL" sz="2500" b="1" dirty="0" smtClean="0">
                <a:solidFill>
                  <a:srgbClr val="FF0000"/>
                </a:solidFill>
              </a:rPr>
              <a:t>WSKAŹNIK SPEŁNIONY </a:t>
            </a:r>
          </a:p>
          <a:p>
            <a:pPr algn="ctr"/>
            <a:r>
              <a:rPr lang="pl-PL" sz="2500" b="1" dirty="0" smtClean="0">
                <a:solidFill>
                  <a:srgbClr val="FF0000"/>
                </a:solidFill>
              </a:rPr>
              <a:t>w każdym roku prognozy 2026 - 2030</a:t>
            </a:r>
          </a:p>
          <a:p>
            <a:pPr algn="ctr"/>
            <a:endParaRPr lang="pl-PL" sz="2500" dirty="0"/>
          </a:p>
        </p:txBody>
      </p:sp>
    </p:spTree>
    <p:extLst>
      <p:ext uri="{BB962C8B-B14F-4D97-AF65-F5344CB8AC3E}">
        <p14:creationId xmlns:p14="http://schemas.microsoft.com/office/powerpoint/2010/main" val="476711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5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49280"/>
            <a:ext cx="676275" cy="781050"/>
          </a:xfrm>
          <a:prstGeom prst="rect">
            <a:avLst/>
          </a:prstGeom>
          <a:solidFill>
            <a:schemeClr val="tx1">
              <a:alpha val="16000"/>
            </a:schemeClr>
          </a:solidFill>
        </p:spPr>
      </p:pic>
      <p:sp>
        <p:nvSpPr>
          <p:cNvPr id="6" name="pole tekstowe 5"/>
          <p:cNvSpPr txBox="1"/>
          <p:nvPr/>
        </p:nvSpPr>
        <p:spPr>
          <a:xfrm>
            <a:off x="0" y="615601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9208961"/>
              </p:ext>
            </p:extLst>
          </p:nvPr>
        </p:nvGraphicFramePr>
        <p:xfrm>
          <a:off x="197460" y="620688"/>
          <a:ext cx="8749079" cy="4444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218006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6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ostokąt 9"/>
          <p:cNvSpPr/>
          <p:nvPr/>
        </p:nvSpPr>
        <p:spPr>
          <a:xfrm>
            <a:off x="1043608" y="838453"/>
            <a:ext cx="712879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sz="2400" b="1" dirty="0" smtClean="0">
                <a:solidFill>
                  <a:schemeClr val="tx2"/>
                </a:solidFill>
              </a:rPr>
              <a:t>WSKAŹNIK SPŁATY ZOBOWIĄZAŃ</a:t>
            </a:r>
            <a:endParaRPr lang="pl-PL" altLang="pl-PL" sz="2400" b="1" dirty="0">
              <a:solidFill>
                <a:schemeClr val="tx2"/>
              </a:solidFill>
            </a:endParaRPr>
          </a:p>
          <a:p>
            <a:pPr algn="ctr"/>
            <a:endParaRPr lang="pl-PL" sz="2000" b="1" dirty="0">
              <a:solidFill>
                <a:srgbClr val="FF0000"/>
              </a:solidFill>
            </a:endParaRPr>
          </a:p>
          <a:p>
            <a:pPr algn="ctr"/>
            <a:endParaRPr lang="pl-PL" sz="2000" b="1" dirty="0">
              <a:solidFill>
                <a:srgbClr val="7030A0"/>
              </a:solidFill>
            </a:endParaRPr>
          </a:p>
          <a:p>
            <a:pPr algn="ctr"/>
            <a:r>
              <a:rPr lang="pl-PL" sz="2800" b="1" dirty="0">
                <a:solidFill>
                  <a:srgbClr val="7030A0"/>
                </a:solidFill>
              </a:rPr>
              <a:t> </a:t>
            </a:r>
            <a:r>
              <a:rPr lang="pl-PL" sz="2800" b="1" dirty="0" smtClean="0">
                <a:solidFill>
                  <a:srgbClr val="7030A0"/>
                </a:solidFill>
              </a:rPr>
              <a:t>to relacja spłat zobowiązań przez samorząd </a:t>
            </a:r>
          </a:p>
          <a:p>
            <a:pPr algn="ctr"/>
            <a:r>
              <a:rPr lang="pl-PL" sz="2800" b="1" dirty="0" smtClean="0">
                <a:solidFill>
                  <a:srgbClr val="7030A0"/>
                </a:solidFill>
              </a:rPr>
              <a:t>w </a:t>
            </a:r>
            <a:r>
              <a:rPr lang="pl-PL" sz="2800" b="1" dirty="0">
                <a:solidFill>
                  <a:srgbClr val="7030A0"/>
                </a:solidFill>
              </a:rPr>
              <a:t>danym roku budżetowym </a:t>
            </a:r>
            <a:endParaRPr lang="pl-PL" sz="2800" b="1" dirty="0" smtClean="0">
              <a:solidFill>
                <a:srgbClr val="7030A0"/>
              </a:solidFill>
            </a:endParaRPr>
          </a:p>
          <a:p>
            <a:pPr algn="ctr"/>
            <a:r>
              <a:rPr lang="pl-PL" sz="2800" b="1" dirty="0" smtClean="0">
                <a:solidFill>
                  <a:srgbClr val="7030A0"/>
                </a:solidFill>
              </a:rPr>
              <a:t>do </a:t>
            </a:r>
            <a:r>
              <a:rPr lang="pl-PL" sz="2800" b="1" dirty="0">
                <a:solidFill>
                  <a:srgbClr val="7030A0"/>
                </a:solidFill>
              </a:rPr>
              <a:t>dopuszczalnego limitu spłaty </a:t>
            </a:r>
            <a:r>
              <a:rPr lang="pl-PL" sz="2800" b="1" dirty="0" smtClean="0">
                <a:solidFill>
                  <a:srgbClr val="7030A0"/>
                </a:solidFill>
              </a:rPr>
              <a:t>zobowiązań</a:t>
            </a:r>
          </a:p>
          <a:p>
            <a:pPr algn="ctr"/>
            <a:endParaRPr lang="pl-PL" sz="2800" b="1" dirty="0">
              <a:solidFill>
                <a:srgbClr val="7030A0"/>
              </a:solidFill>
            </a:endParaRPr>
          </a:p>
          <a:p>
            <a:pPr algn="ctr"/>
            <a:endParaRPr lang="pl-PL" sz="2000" b="1" dirty="0">
              <a:solidFill>
                <a:srgbClr val="7030A0"/>
              </a:solidFill>
            </a:endParaRPr>
          </a:p>
          <a:p>
            <a:pPr algn="ctr"/>
            <a:r>
              <a:rPr lang="pl-PL" sz="2400" b="1" dirty="0">
                <a:solidFill>
                  <a:srgbClr val="FF0000"/>
                </a:solidFill>
              </a:rPr>
              <a:t>WSKAŹNIK SPEŁNIONY </a:t>
            </a:r>
          </a:p>
          <a:p>
            <a:pPr algn="ctr"/>
            <a:r>
              <a:rPr lang="pl-PL" sz="2400" b="1" dirty="0">
                <a:solidFill>
                  <a:srgbClr val="FF0000"/>
                </a:solidFill>
              </a:rPr>
              <a:t>w każdym roku prognozy </a:t>
            </a:r>
            <a:r>
              <a:rPr lang="pl-PL" sz="2400" b="1" dirty="0" smtClean="0">
                <a:solidFill>
                  <a:srgbClr val="FF0000"/>
                </a:solidFill>
              </a:rPr>
              <a:t>2026 </a:t>
            </a:r>
            <a:r>
              <a:rPr lang="pl-PL" sz="2400" b="1" dirty="0">
                <a:solidFill>
                  <a:srgbClr val="FF0000"/>
                </a:solidFill>
              </a:rPr>
              <a:t>- 2030</a:t>
            </a:r>
          </a:p>
          <a:p>
            <a:pPr algn="ctr"/>
            <a:endParaRPr lang="pl-PL" altLang="pl-PL" sz="2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096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7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49280"/>
            <a:ext cx="676275" cy="781050"/>
          </a:xfrm>
          <a:prstGeom prst="rect">
            <a:avLst/>
          </a:prstGeom>
          <a:solidFill>
            <a:schemeClr val="tx1">
              <a:alpha val="16000"/>
            </a:schemeClr>
          </a:solidFill>
        </p:spPr>
      </p:pic>
      <p:sp>
        <p:nvSpPr>
          <p:cNvPr id="6" name="pole tekstowe 5"/>
          <p:cNvSpPr txBox="1"/>
          <p:nvPr/>
        </p:nvSpPr>
        <p:spPr>
          <a:xfrm>
            <a:off x="0" y="615601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6614012"/>
              </p:ext>
            </p:extLst>
          </p:nvPr>
        </p:nvGraphicFramePr>
        <p:xfrm>
          <a:off x="192698" y="404664"/>
          <a:ext cx="875860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96602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8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Wykres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4968769"/>
              </p:ext>
            </p:extLst>
          </p:nvPr>
        </p:nvGraphicFramePr>
        <p:xfrm>
          <a:off x="268920" y="692696"/>
          <a:ext cx="8606160" cy="5114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673704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333375"/>
            <a:ext cx="91440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  <a:p>
            <a:pPr marL="0" indent="0" algn="ctr">
              <a:buFontTx/>
              <a:buNone/>
              <a:defRPr/>
            </a:pPr>
            <a:endParaRPr lang="pl-PL" altLang="pl-PL" kern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C2FB-9B6D-43AA-94BB-63C622E08071}" type="slidenum">
              <a:rPr lang="pl-PL" smtClean="0"/>
              <a:t>9</a:t>
            </a:fld>
            <a:endParaRPr lang="pl-PL"/>
          </a:p>
        </p:txBody>
      </p:sp>
      <p:pic>
        <p:nvPicPr>
          <p:cNvPr id="5" name="Obraz 4" descr="herb_powiatu_jarocinskie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60318"/>
            <a:ext cx="676275" cy="781050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0" y="62280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POWIAT JAROCIŃSKI</a:t>
            </a:r>
            <a:endParaRPr lang="pl-PL" b="1" dirty="0"/>
          </a:p>
        </p:txBody>
      </p:sp>
      <p:cxnSp>
        <p:nvCxnSpPr>
          <p:cNvPr id="8" name="Łącznik prostoliniowy 7"/>
          <p:cNvCxnSpPr/>
          <p:nvPr/>
        </p:nvCxnSpPr>
        <p:spPr>
          <a:xfrm>
            <a:off x="1187624" y="5949280"/>
            <a:ext cx="6840000" cy="0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4258714"/>
              </p:ext>
            </p:extLst>
          </p:nvPr>
        </p:nvGraphicFramePr>
        <p:xfrm>
          <a:off x="30594" y="853405"/>
          <a:ext cx="9005902" cy="5095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87637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1421</TotalTime>
  <Words>292</Words>
  <Application>Microsoft Office PowerPoint</Application>
  <PresentationFormat>Pokaz na ekranie (4:3)</PresentationFormat>
  <Paragraphs>146</Paragraphs>
  <Slides>16</Slides>
  <Notes>16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9" baseType="lpstr">
      <vt:lpstr>Arial</vt:lpstr>
      <vt:lpstr>Calibri</vt:lpstr>
      <vt:lpstr>Motyw pakietu Office</vt:lpstr>
      <vt:lpstr> WIELOLETNIA PROGNOZA FINANSOWA  POWIATU JAROCIŃSKIEGO NA LATA 2026 - 2030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Jacek Jędrzejak</dc:creator>
  <cp:lastModifiedBy>Ewa Wielińska</cp:lastModifiedBy>
  <cp:revision>126</cp:revision>
  <cp:lastPrinted>2023-12-19T08:24:15Z</cp:lastPrinted>
  <dcterms:created xsi:type="dcterms:W3CDTF">2022-11-13T17:08:37Z</dcterms:created>
  <dcterms:modified xsi:type="dcterms:W3CDTF">2025-12-18T11:22:37Z</dcterms:modified>
</cp:coreProperties>
</file>