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4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0"/>
  </p:notesMasterIdLst>
  <p:handoutMasterIdLst>
    <p:handoutMasterId r:id="rId21"/>
  </p:handoutMasterIdLst>
  <p:sldIdLst>
    <p:sldId id="256" r:id="rId2"/>
    <p:sldId id="270" r:id="rId3"/>
    <p:sldId id="257" r:id="rId4"/>
    <p:sldId id="272" r:id="rId5"/>
    <p:sldId id="271" r:id="rId6"/>
    <p:sldId id="273" r:id="rId7"/>
    <p:sldId id="298" r:id="rId8"/>
    <p:sldId id="305" r:id="rId9"/>
    <p:sldId id="303" r:id="rId10"/>
    <p:sldId id="278" r:id="rId11"/>
    <p:sldId id="294" r:id="rId12"/>
    <p:sldId id="304" r:id="rId13"/>
    <p:sldId id="307" r:id="rId14"/>
    <p:sldId id="313" r:id="rId15"/>
    <p:sldId id="308" r:id="rId16"/>
    <p:sldId id="306" r:id="rId17"/>
    <p:sldId id="285" r:id="rId18"/>
    <p:sldId id="300" r:id="rId19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Jacek\wpf\2025\projekt\URP_2025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Jacek\wpf\2025\projekt\URP_2025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Jacek\wpf\2025\projekt\URP_2025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Jacek\wpf\2025\projekt\URP_2025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649749248598148E-2"/>
          <c:y val="2.096389183651368E-2"/>
          <c:w val="0.96988149106255306"/>
          <c:h val="0.9790361081634863"/>
        </c:manualLayout>
      </c:layout>
      <c:pieChart>
        <c:varyColors val="1"/>
        <c:ser>
          <c:idx val="0"/>
          <c:order val="0"/>
          <c:tx>
            <c:strRef>
              <c:f>DOCHODY!$P$572</c:f>
              <c:strCache>
                <c:ptCount val="1"/>
                <c:pt idx="0">
                  <c:v>2026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</c:spPr>
          </c:dPt>
          <c:dPt>
            <c:idx val="1"/>
            <c:bubble3D val="0"/>
            <c:spPr>
              <a:solidFill>
                <a:srgbClr val="FFC000"/>
              </a:solidFill>
            </c:spPr>
          </c:dPt>
          <c:dPt>
            <c:idx val="2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3"/>
            <c:bubble3D val="0"/>
          </c:dPt>
          <c:dPt>
            <c:idx val="4"/>
            <c:bubble3D val="0"/>
            <c:spPr>
              <a:solidFill>
                <a:srgbClr val="00B050"/>
              </a:solidFill>
            </c:spPr>
          </c:dPt>
          <c:dPt>
            <c:idx val="5"/>
            <c:bubble3D val="0"/>
            <c:spPr>
              <a:solidFill>
                <a:srgbClr val="FFFF00"/>
              </a:solidFill>
            </c:spPr>
          </c:dPt>
          <c:dLbls>
            <c:dLbl>
              <c:idx val="0"/>
              <c:layout>
                <c:manualLayout>
                  <c:x val="-0.2196522445003653"/>
                  <c:y val="3.092536015418521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8.2568823226993535E-2"/>
                  <c:y val="-0.1375381226790023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2467527126119544"/>
                  <c:y val="-0.1782791783516508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5.6261859683628124E-2"/>
                  <c:y val="9.1735711088573271E-2"/>
                </c:manualLayout>
              </c:layout>
              <c:numFmt formatCode="0.00%" sourceLinked="0"/>
              <c:spPr/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.12360159103823362"/>
                  <c:y val="0.1754325751793744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4.6607895662526717E-2"/>
                  <c:y val="0.1067227065501315"/>
                </c:manualLayout>
              </c:layout>
              <c:tx>
                <c:rich>
                  <a:bodyPr/>
                  <a:lstStyle/>
                  <a:p>
                    <a:r>
                      <a:rPr lang="en-US" dirty="0" err="1"/>
                      <a:t>dochody</a:t>
                    </a:r>
                    <a:r>
                      <a:rPr lang="en-US" dirty="0"/>
                      <a:t> </a:t>
                    </a:r>
                    <a:r>
                      <a:rPr lang="en-US" sz="1400" dirty="0" err="1" smtClean="0"/>
                      <a:t>majątk</a:t>
                    </a:r>
                    <a:r>
                      <a:rPr lang="pl-PL" sz="1400" dirty="0" smtClean="0"/>
                      <a:t>owe</a:t>
                    </a:r>
                    <a:r>
                      <a:rPr lang="pl-PL" dirty="0" smtClean="0"/>
                      <a:t> </a:t>
                    </a:r>
                    <a:r>
                      <a:rPr lang="en-US" dirty="0" smtClean="0"/>
                      <a:t>2,15</a:t>
                    </a:r>
                    <a:r>
                      <a:rPr lang="en-US" dirty="0"/>
                      <a:t>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1.7011349280252695E-2"/>
                  <c:y val="-8.9109229044818244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.16095019976513958"/>
                  <c:y val="-1.305910750820990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5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(DOCHODY!$D$575,DOCHODY!$D$576,DOCHODY!$D$577,DOCHODY!$D$578,DOCHODY!$D$579,DOCHODY!$D$581,DOCHODY!$O$575,DOCHODY!$O$576,DOCHODY!$O$577,DOCHODY!$O$578,DOCHODY!$O$579,DOCHODY!$O$581)</c:f>
              <c:strCache>
                <c:ptCount val="12"/>
                <c:pt idx="0">
                  <c:v>pit</c:v>
                </c:pt>
                <c:pt idx="1">
                  <c:v>cit</c:v>
                </c:pt>
                <c:pt idx="2">
                  <c:v>subwencja</c:v>
                </c:pt>
                <c:pt idx="3">
                  <c:v>dotacje i śr.na zadania bież.</c:v>
                </c:pt>
                <c:pt idx="4">
                  <c:v>pozostałe dochody bieżące</c:v>
                </c:pt>
                <c:pt idx="5">
                  <c:v>dochody majątkowe</c:v>
                </c:pt>
                <c:pt idx="6">
                  <c:v>64 105 437,51</c:v>
                </c:pt>
                <c:pt idx="7">
                  <c:v>6 793 173,65</c:v>
                </c:pt>
                <c:pt idx="8">
                  <c:v>41 967 994,77</c:v>
                </c:pt>
                <c:pt idx="9">
                  <c:v>16 673 876,89</c:v>
                </c:pt>
                <c:pt idx="10">
                  <c:v>16 653 291,93</c:v>
                </c:pt>
                <c:pt idx="11">
                  <c:v>5 955 470,24</c:v>
                </c:pt>
              </c:strCache>
            </c:strRef>
          </c:cat>
          <c:val>
            <c:numRef>
              <c:f>(DOCHODY!$P$575,DOCHODY!$P$576,DOCHODY!$P$577,DOCHODY!$P$578,DOCHODY!$P$579,DOCHODY!$P$581)</c:f>
              <c:numCache>
                <c:formatCode>#,##0.00</c:formatCode>
                <c:ptCount val="6"/>
                <c:pt idx="0">
                  <c:v>69918655</c:v>
                </c:pt>
                <c:pt idx="1">
                  <c:v>8389876</c:v>
                </c:pt>
                <c:pt idx="2">
                  <c:v>43181562</c:v>
                </c:pt>
                <c:pt idx="3">
                  <c:v>18233842.050000001</c:v>
                </c:pt>
                <c:pt idx="4">
                  <c:v>18790960.550000001</c:v>
                </c:pt>
                <c:pt idx="5">
                  <c:v>3485104.4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ln>
          <a:solidFill>
            <a:schemeClr val="accent1">
              <a:alpha val="98000"/>
            </a:schemeClr>
          </a:solidFill>
        </a:ln>
      </c:spPr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36904684645771"/>
          <c:y val="9.1475674417012751E-2"/>
          <c:w val="0.77596070541866191"/>
          <c:h val="0.86575936569121126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</c:spPr>
          </c:dPt>
          <c:dPt>
            <c:idx val="1"/>
            <c:bubble3D val="0"/>
            <c:spPr>
              <a:solidFill>
                <a:srgbClr val="92D050"/>
              </a:solidFill>
            </c:spPr>
          </c:dPt>
          <c:dPt>
            <c:idx val="2"/>
            <c:bubble3D val="0"/>
            <c:spPr>
              <a:solidFill>
                <a:srgbClr val="FFC000"/>
              </a:solidFill>
            </c:spPr>
          </c:dPt>
          <c:dPt>
            <c:idx val="3"/>
            <c:bubble3D val="0"/>
          </c:dPt>
          <c:dPt>
            <c:idx val="4"/>
            <c:bubble3D val="0"/>
            <c:spPr>
              <a:solidFill>
                <a:srgbClr val="00B050"/>
              </a:solidFill>
            </c:spPr>
          </c:dPt>
          <c:dPt>
            <c:idx val="5"/>
            <c:bubble3D val="0"/>
            <c:spPr>
              <a:solidFill>
                <a:srgbClr val="FF0000"/>
              </a:solidFill>
            </c:spPr>
          </c:dPt>
          <c:dPt>
            <c:idx val="6"/>
            <c:bubble3D val="0"/>
            <c:spPr>
              <a:solidFill>
                <a:schemeClr val="tx1"/>
              </a:solidFill>
            </c:spPr>
          </c:dPt>
          <c:dPt>
            <c:idx val="7"/>
            <c:bubble3D val="0"/>
            <c:spPr>
              <a:solidFill>
                <a:srgbClr val="FFFF00"/>
              </a:solidFill>
            </c:spPr>
          </c:dPt>
          <c:dLbls>
            <c:dLbl>
              <c:idx val="0"/>
              <c:layout>
                <c:manualLayout>
                  <c:x val="-0.13379481984949695"/>
                  <c:y val="-4.614241124941366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9863679918889737"/>
                  <c:y val="-9.5559597119432835E-2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wydatki statutowe
14,93%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4977032072704882"/>
                  <c:y val="4.807902508141434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6321974367248573E-2"/>
                  <c:y val="3.939875062124231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5.4431824752709794E-2"/>
                  <c:y val="-9.2749343258118858E-2"/>
                </c:manualLayout>
              </c:layout>
              <c:numFmt formatCode="0.00%" sourceLinked="0"/>
              <c:spPr/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5.0219450822684107E-2"/>
                  <c:y val="-0.1572321866803588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.20507021866740283"/>
                  <c:y val="-0.1395906540459724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.14145881481281147"/>
                  <c:y val="0.1852798752210566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WYDATKI!$D$1643:$D$1650</c:f>
              <c:strCache>
                <c:ptCount val="8"/>
                <c:pt idx="0">
                  <c:v>wynagrodzenia</c:v>
                </c:pt>
                <c:pt idx="1">
                  <c:v>wydatki statutowe</c:v>
                </c:pt>
                <c:pt idx="2">
                  <c:v>dotacje na zad.bieżące</c:v>
                </c:pt>
                <c:pt idx="3">
                  <c:v>świadczenia dla os. fiz.</c:v>
                </c:pt>
                <c:pt idx="4">
                  <c:v>programy UE</c:v>
                </c:pt>
                <c:pt idx="5">
                  <c:v>poręczenia</c:v>
                </c:pt>
                <c:pt idx="6">
                  <c:v>obsługa długu</c:v>
                </c:pt>
                <c:pt idx="7">
                  <c:v>wydatki majątkowe</c:v>
                </c:pt>
              </c:strCache>
            </c:strRef>
          </c:cat>
          <c:val>
            <c:numRef>
              <c:f>WYDATKI!$P$1643:$P$1650</c:f>
              <c:numCache>
                <c:formatCode>#,##0.00</c:formatCode>
                <c:ptCount val="8"/>
                <c:pt idx="0">
                  <c:v>99107540.739999995</c:v>
                </c:pt>
                <c:pt idx="1">
                  <c:v>24974672.739999998</c:v>
                </c:pt>
                <c:pt idx="2">
                  <c:v>10138984.18</c:v>
                </c:pt>
                <c:pt idx="3">
                  <c:v>3374851</c:v>
                </c:pt>
                <c:pt idx="4">
                  <c:v>472164.89</c:v>
                </c:pt>
                <c:pt idx="5">
                  <c:v>3256193.08</c:v>
                </c:pt>
                <c:pt idx="6">
                  <c:v>603638.85</c:v>
                </c:pt>
                <c:pt idx="7">
                  <c:v>23612181.43</c:v>
                </c:pt>
              </c:numCache>
            </c:numRef>
          </c:val>
        </c:ser>
        <c:ser>
          <c:idx val="1"/>
          <c:order val="1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cat>
            <c:strRef>
              <c:f>WYDATKI!$D$1643:$D$1650</c:f>
              <c:strCache>
                <c:ptCount val="8"/>
                <c:pt idx="0">
                  <c:v>wynagrodzenia</c:v>
                </c:pt>
                <c:pt idx="1">
                  <c:v>wydatki statutowe</c:v>
                </c:pt>
                <c:pt idx="2">
                  <c:v>dotacje na zad.bieżące</c:v>
                </c:pt>
                <c:pt idx="3">
                  <c:v>świadczenia dla os. fiz.</c:v>
                </c:pt>
                <c:pt idx="4">
                  <c:v>programy UE</c:v>
                </c:pt>
                <c:pt idx="5">
                  <c:v>poręczenia</c:v>
                </c:pt>
                <c:pt idx="6">
                  <c:v>obsługa długu</c:v>
                </c:pt>
                <c:pt idx="7">
                  <c:v>wydatki majątkowe</c:v>
                </c:pt>
              </c:strCache>
            </c:strRef>
          </c:cat>
          <c:val>
            <c:numRef>
              <c:f>WYDATKI!$O$1643:$O$1650</c:f>
              <c:numCache>
                <c:formatCode>#,##0.00</c:formatCode>
                <c:ptCount val="8"/>
                <c:pt idx="0">
                  <c:v>99469647.739999995</c:v>
                </c:pt>
                <c:pt idx="1">
                  <c:v>25137280.010000002</c:v>
                </c:pt>
                <c:pt idx="2">
                  <c:v>10148842.970000001</c:v>
                </c:pt>
                <c:pt idx="3">
                  <c:v>3374851</c:v>
                </c:pt>
                <c:pt idx="4">
                  <c:v>559003.59</c:v>
                </c:pt>
                <c:pt idx="5">
                  <c:v>3256193.08</c:v>
                </c:pt>
                <c:pt idx="6">
                  <c:v>267335.09000000003</c:v>
                </c:pt>
                <c:pt idx="7">
                  <c:v>25495307.739999998</c:v>
                </c:pt>
              </c:numCache>
            </c:numRef>
          </c:val>
        </c:ser>
        <c:ser>
          <c:idx val="2"/>
          <c:order val="2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cat>
            <c:strRef>
              <c:f>WYDATKI!$D$1643:$D$1650</c:f>
              <c:strCache>
                <c:ptCount val="8"/>
                <c:pt idx="0">
                  <c:v>wynagrodzenia</c:v>
                </c:pt>
                <c:pt idx="1">
                  <c:v>wydatki statutowe</c:v>
                </c:pt>
                <c:pt idx="2">
                  <c:v>dotacje na zad.bieżące</c:v>
                </c:pt>
                <c:pt idx="3">
                  <c:v>świadczenia dla os. fiz.</c:v>
                </c:pt>
                <c:pt idx="4">
                  <c:v>programy UE</c:v>
                </c:pt>
                <c:pt idx="5">
                  <c:v>poręczenia</c:v>
                </c:pt>
                <c:pt idx="6">
                  <c:v>obsługa długu</c:v>
                </c:pt>
                <c:pt idx="7">
                  <c:v>wydatki majątkowe</c:v>
                </c:pt>
              </c:strCache>
            </c:strRef>
          </c:cat>
          <c:val>
            <c:numRef>
              <c:f>WYDATKI!$O$1643:$O$1650</c:f>
              <c:numCache>
                <c:formatCode>#,##0.00</c:formatCode>
                <c:ptCount val="8"/>
                <c:pt idx="0">
                  <c:v>99469647.739999995</c:v>
                </c:pt>
                <c:pt idx="1">
                  <c:v>25137280.010000002</c:v>
                </c:pt>
                <c:pt idx="2">
                  <c:v>10148842.970000001</c:v>
                </c:pt>
                <c:pt idx="3">
                  <c:v>3374851</c:v>
                </c:pt>
                <c:pt idx="4">
                  <c:v>559003.59</c:v>
                </c:pt>
                <c:pt idx="5">
                  <c:v>3256193.08</c:v>
                </c:pt>
                <c:pt idx="6">
                  <c:v>267335.09000000003</c:v>
                </c:pt>
                <c:pt idx="7">
                  <c:v>25495307.739999998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ln>
          <a:solidFill>
            <a:schemeClr val="accent1">
              <a:alpha val="98000"/>
            </a:schemeClr>
          </a:solidFill>
        </a:ln>
      </c:spPr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556227790367021"/>
          <c:y val="0.24509008471788546"/>
          <c:w val="0.53075232560704722"/>
          <c:h val="0.68058968499493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</c:spPr>
          </c:dPt>
          <c:dPt>
            <c:idx val="1"/>
            <c:bubble3D val="0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2"/>
            <c:bubble3D val="0"/>
            <c:spPr>
              <a:solidFill>
                <a:srgbClr val="FFC000"/>
              </a:solidFill>
            </c:spPr>
          </c:dPt>
          <c:dPt>
            <c:idx val="3"/>
            <c:bubble3D val="0"/>
            <c:spPr>
              <a:solidFill>
                <a:srgbClr val="FF0000"/>
              </a:solidFill>
            </c:spPr>
          </c:dPt>
          <c:dPt>
            <c:idx val="4"/>
            <c:bubble3D val="0"/>
            <c:spPr>
              <a:solidFill>
                <a:srgbClr val="00B050"/>
              </a:solidFill>
            </c:spPr>
          </c:dPt>
          <c:dPt>
            <c:idx val="5"/>
            <c:bubble3D val="0"/>
            <c:spPr>
              <a:solidFill>
                <a:schemeClr val="tx1"/>
              </a:solidFill>
            </c:spPr>
          </c:dPt>
          <c:dPt>
            <c:idx val="6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7"/>
            <c:bubble3D val="0"/>
            <c:spPr>
              <a:solidFill>
                <a:srgbClr val="FFFF00"/>
              </a:solidFill>
            </c:spPr>
          </c:dPt>
          <c:dPt>
            <c:idx val="8"/>
            <c:bubble3D val="0"/>
          </c:dPt>
          <c:dPt>
            <c:idx val="9"/>
            <c:bubble3D val="0"/>
          </c:dPt>
          <c:dPt>
            <c:idx val="10"/>
            <c:bubble3D val="0"/>
          </c:dPt>
          <c:dLbls>
            <c:dLbl>
              <c:idx val="0"/>
              <c:layout>
                <c:manualLayout>
                  <c:x val="9.902077328447835E-2"/>
                  <c:y val="-8.148769295003582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4328748334313496"/>
                  <c:y val="-0.1506746183534339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4847164501453386"/>
                  <c:y val="-4.225636424344553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9.3985004409911546E-2"/>
                  <c:y val="2.583886237571369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6.6031356353340911E-2"/>
                  <c:y val="5.037901515998845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3.4928630940338219E-2"/>
                  <c:y val="0.1406936077328526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3.0477155770467588E-2"/>
                  <c:y val="5.125608184362794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0.10451172369527725"/>
                  <c:y val="5.2525130185080019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0.10076566240549975"/>
                  <c:y val="-2.714189756610905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4.5783493712244806E-2"/>
                  <c:y val="-4.008779729996113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4.8830781387794869E-2"/>
                  <c:y val="-0.109796678310767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WYDATKI!$D$1688:$D$1698</c:f>
              <c:strCache>
                <c:ptCount val="11"/>
                <c:pt idx="0">
                  <c:v>rolnictwo, leśnictwo, ochr. środowiska</c:v>
                </c:pt>
                <c:pt idx="1">
                  <c:v>drogi</c:v>
                </c:pt>
                <c:pt idx="2">
                  <c:v>geodezja, gosp. nieruchom., nadzór budowlany</c:v>
                </c:pt>
                <c:pt idx="3">
                  <c:v>administracja</c:v>
                </c:pt>
                <c:pt idx="4">
                  <c:v>bezpieczeństwo</c:v>
                </c:pt>
                <c:pt idx="5">
                  <c:v>obsługa długu, rezerwy</c:v>
                </c:pt>
                <c:pt idx="6">
                  <c:v>edukacja</c:v>
                </c:pt>
                <c:pt idx="7">
                  <c:v>ochrona zdrowia</c:v>
                </c:pt>
                <c:pt idx="8">
                  <c:v>pomoc i polityka społeczna</c:v>
                </c:pt>
                <c:pt idx="9">
                  <c:v>rodzina</c:v>
                </c:pt>
                <c:pt idx="10">
                  <c:v>kultura i kultura fizyczna</c:v>
                </c:pt>
              </c:strCache>
            </c:strRef>
          </c:cat>
          <c:val>
            <c:numRef>
              <c:f>WYDATKI!$O$1688:$O$1698</c:f>
              <c:numCache>
                <c:formatCode>#,##0.00</c:formatCode>
                <c:ptCount val="11"/>
                <c:pt idx="0">
                  <c:v>438500</c:v>
                </c:pt>
                <c:pt idx="1">
                  <c:v>16389835.6</c:v>
                </c:pt>
                <c:pt idx="2">
                  <c:v>3344889</c:v>
                </c:pt>
                <c:pt idx="3">
                  <c:v>14846515.630000001</c:v>
                </c:pt>
                <c:pt idx="4">
                  <c:v>7687500</c:v>
                </c:pt>
                <c:pt idx="5">
                  <c:v>4299831.93</c:v>
                </c:pt>
                <c:pt idx="6">
                  <c:v>82293370.239999995</c:v>
                </c:pt>
                <c:pt idx="7">
                  <c:v>2564222.2200000002</c:v>
                </c:pt>
                <c:pt idx="8">
                  <c:v>22833596.289999999</c:v>
                </c:pt>
                <c:pt idx="9">
                  <c:v>7891566</c:v>
                </c:pt>
                <c:pt idx="10">
                  <c:v>2950400</c:v>
                </c:pt>
              </c:numCache>
            </c:numRef>
          </c:val>
        </c:ser>
        <c:ser>
          <c:idx val="1"/>
          <c:order val="1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Pt>
            <c:idx val="10"/>
            <c:bubble3D val="0"/>
          </c:dPt>
          <c:cat>
            <c:strRef>
              <c:f>WYDATKI!$D$1688:$D$1698</c:f>
              <c:strCache>
                <c:ptCount val="11"/>
                <c:pt idx="0">
                  <c:v>rolnictwo, leśnictwo, ochr. środowiska</c:v>
                </c:pt>
                <c:pt idx="1">
                  <c:v>drogi</c:v>
                </c:pt>
                <c:pt idx="2">
                  <c:v>geodezja, gosp. nieruchom., nadzór budowlany</c:v>
                </c:pt>
                <c:pt idx="3">
                  <c:v>administracja</c:v>
                </c:pt>
                <c:pt idx="4">
                  <c:v>bezpieczeństwo</c:v>
                </c:pt>
                <c:pt idx="5">
                  <c:v>obsługa długu, rezerwy</c:v>
                </c:pt>
                <c:pt idx="6">
                  <c:v>edukacja</c:v>
                </c:pt>
                <c:pt idx="7">
                  <c:v>ochrona zdrowia</c:v>
                </c:pt>
                <c:pt idx="8">
                  <c:v>pomoc i polityka społeczna</c:v>
                </c:pt>
                <c:pt idx="9">
                  <c:v>rodzina</c:v>
                </c:pt>
                <c:pt idx="10">
                  <c:v>kultura i kultura fizyczna</c:v>
                </c:pt>
              </c:strCache>
            </c:strRef>
          </c:cat>
          <c:val>
            <c:numRef>
              <c:f>WYDATKI!$O$1688:$O$1698</c:f>
              <c:numCache>
                <c:formatCode>#,##0.00</c:formatCode>
                <c:ptCount val="11"/>
                <c:pt idx="0">
                  <c:v>438500</c:v>
                </c:pt>
                <c:pt idx="1">
                  <c:v>16389835.6</c:v>
                </c:pt>
                <c:pt idx="2">
                  <c:v>3344889</c:v>
                </c:pt>
                <c:pt idx="3">
                  <c:v>14846515.630000001</c:v>
                </c:pt>
                <c:pt idx="4">
                  <c:v>7687500</c:v>
                </c:pt>
                <c:pt idx="5">
                  <c:v>4299831.93</c:v>
                </c:pt>
                <c:pt idx="6">
                  <c:v>82293370.239999995</c:v>
                </c:pt>
                <c:pt idx="7">
                  <c:v>2564222.2200000002</c:v>
                </c:pt>
                <c:pt idx="8">
                  <c:v>22833596.289999999</c:v>
                </c:pt>
                <c:pt idx="9">
                  <c:v>7891566</c:v>
                </c:pt>
                <c:pt idx="10">
                  <c:v>2950400</c:v>
                </c:pt>
              </c:numCache>
            </c:numRef>
          </c:val>
        </c:ser>
        <c:ser>
          <c:idx val="2"/>
          <c:order val="2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Pt>
            <c:idx val="10"/>
            <c:bubble3D val="0"/>
          </c:dPt>
          <c:cat>
            <c:strRef>
              <c:f>WYDATKI!$D$1688:$D$1698</c:f>
              <c:strCache>
                <c:ptCount val="11"/>
                <c:pt idx="0">
                  <c:v>rolnictwo, leśnictwo, ochr. środowiska</c:v>
                </c:pt>
                <c:pt idx="1">
                  <c:v>drogi</c:v>
                </c:pt>
                <c:pt idx="2">
                  <c:v>geodezja, gosp. nieruchom., nadzór budowlany</c:v>
                </c:pt>
                <c:pt idx="3">
                  <c:v>administracja</c:v>
                </c:pt>
                <c:pt idx="4">
                  <c:v>bezpieczeństwo</c:v>
                </c:pt>
                <c:pt idx="5">
                  <c:v>obsługa długu, rezerwy</c:v>
                </c:pt>
                <c:pt idx="6">
                  <c:v>edukacja</c:v>
                </c:pt>
                <c:pt idx="7">
                  <c:v>ochrona zdrowia</c:v>
                </c:pt>
                <c:pt idx="8">
                  <c:v>pomoc i polityka społeczna</c:v>
                </c:pt>
                <c:pt idx="9">
                  <c:v>rodzina</c:v>
                </c:pt>
                <c:pt idx="10">
                  <c:v>kultura i kultura fizyczna</c:v>
                </c:pt>
              </c:strCache>
            </c:strRef>
          </c:cat>
          <c:val>
            <c:numRef>
              <c:f>WYDATKI!$O$1688:$O$1698</c:f>
              <c:numCache>
                <c:formatCode>#,##0.00</c:formatCode>
                <c:ptCount val="11"/>
                <c:pt idx="0">
                  <c:v>438500</c:v>
                </c:pt>
                <c:pt idx="1">
                  <c:v>16389835.6</c:v>
                </c:pt>
                <c:pt idx="2">
                  <c:v>3344889</c:v>
                </c:pt>
                <c:pt idx="3">
                  <c:v>14846515.630000001</c:v>
                </c:pt>
                <c:pt idx="4">
                  <c:v>7687500</c:v>
                </c:pt>
                <c:pt idx="5">
                  <c:v>4299831.93</c:v>
                </c:pt>
                <c:pt idx="6">
                  <c:v>82293370.239999995</c:v>
                </c:pt>
                <c:pt idx="7">
                  <c:v>2564222.2200000002</c:v>
                </c:pt>
                <c:pt idx="8">
                  <c:v>22833596.289999999</c:v>
                </c:pt>
                <c:pt idx="9">
                  <c:v>7891566</c:v>
                </c:pt>
                <c:pt idx="10">
                  <c:v>2950400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ln>
          <a:solidFill>
            <a:schemeClr val="accent1">
              <a:alpha val="98000"/>
            </a:schemeClr>
          </a:solidFill>
        </a:ln>
      </c:spPr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815379650855888"/>
          <c:y val="7.9468747365531736E-2"/>
          <c:w val="0.83184620349144112"/>
          <c:h val="0.8160940389799419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</c:spPr>
          </c:dPt>
          <c:dPt>
            <c:idx val="1"/>
            <c:bubble3D val="0"/>
            <c:spPr>
              <a:solidFill>
                <a:srgbClr val="92D050"/>
              </a:solidFill>
            </c:spPr>
          </c:dPt>
          <c:dPt>
            <c:idx val="2"/>
            <c:bubble3D val="0"/>
            <c:spPr>
              <a:solidFill>
                <a:srgbClr val="FFC000"/>
              </a:solidFill>
            </c:spPr>
          </c:dPt>
          <c:dPt>
            <c:idx val="3"/>
            <c:bubble3D val="0"/>
          </c:dPt>
          <c:dPt>
            <c:idx val="4"/>
            <c:bubble3D val="0"/>
            <c:spPr>
              <a:solidFill>
                <a:srgbClr val="00B050"/>
              </a:solidFill>
            </c:spPr>
          </c:dPt>
          <c:dPt>
            <c:idx val="5"/>
            <c:bubble3D val="0"/>
            <c:spPr>
              <a:solidFill>
                <a:srgbClr val="FF0000"/>
              </a:solidFill>
            </c:spPr>
          </c:dPt>
          <c:dPt>
            <c:idx val="6"/>
            <c:bubble3D val="0"/>
            <c:spPr>
              <a:solidFill>
                <a:schemeClr val="tx1"/>
              </a:solidFill>
            </c:spPr>
          </c:dPt>
          <c:dPt>
            <c:idx val="7"/>
            <c:bubble3D val="0"/>
            <c:spPr>
              <a:solidFill>
                <a:srgbClr val="FFFF00"/>
              </a:solidFill>
            </c:spPr>
          </c:dPt>
          <c:dLbls>
            <c:dLbl>
              <c:idx val="0"/>
              <c:layout>
                <c:manualLayout>
                  <c:x val="-0.1326590948516258"/>
                  <c:y val="-6.998326326063965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8137008940312735"/>
                  <c:y val="-8.622796885344336E-2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wydatki statutowe
14,93%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647129046037108"/>
                  <c:y val="3.97932059785598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4464728386472205E-2"/>
                  <c:y val="0.1434189534683486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6.5501481076788007E-2"/>
                  <c:y val="-1.5323965180869831E-2"/>
                </c:manualLayout>
              </c:layout>
              <c:numFmt formatCode="0.00%" sourceLinked="0"/>
              <c:spPr/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9.4548327539737881E-2"/>
                  <c:y val="-0.1308288421684325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3.9246350102870496E-2"/>
                  <c:y val="-0.2885653341126087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.15122838367427641"/>
                  <c:y val="0.1496877393495565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WYDATKI!$D$1643:$D$1650</c:f>
              <c:strCache>
                <c:ptCount val="8"/>
                <c:pt idx="0">
                  <c:v>wynagrodzenia</c:v>
                </c:pt>
                <c:pt idx="1">
                  <c:v>wydatki statutowe</c:v>
                </c:pt>
                <c:pt idx="2">
                  <c:v>dotacje na zad.bieżące</c:v>
                </c:pt>
                <c:pt idx="3">
                  <c:v>świadczenia dla os. fiz.</c:v>
                </c:pt>
                <c:pt idx="4">
                  <c:v>programy UE</c:v>
                </c:pt>
                <c:pt idx="5">
                  <c:v>poręczenia</c:v>
                </c:pt>
                <c:pt idx="6">
                  <c:v>obsługa długu</c:v>
                </c:pt>
                <c:pt idx="7">
                  <c:v>wydatki majątkowe</c:v>
                </c:pt>
              </c:strCache>
            </c:strRef>
          </c:cat>
          <c:val>
            <c:numRef>
              <c:f>WYDATKI!$O$1643:$O$1650</c:f>
              <c:numCache>
                <c:formatCode>#,##0.00</c:formatCode>
                <c:ptCount val="8"/>
                <c:pt idx="0">
                  <c:v>99469647.739999995</c:v>
                </c:pt>
                <c:pt idx="1">
                  <c:v>25137280.010000002</c:v>
                </c:pt>
                <c:pt idx="2">
                  <c:v>10148842.970000001</c:v>
                </c:pt>
                <c:pt idx="3">
                  <c:v>3374851</c:v>
                </c:pt>
                <c:pt idx="4">
                  <c:v>559003.59</c:v>
                </c:pt>
                <c:pt idx="5">
                  <c:v>3256193.08</c:v>
                </c:pt>
                <c:pt idx="6">
                  <c:v>267335.09000000003</c:v>
                </c:pt>
                <c:pt idx="7">
                  <c:v>25495307.739999998</c:v>
                </c:pt>
              </c:numCache>
            </c:numRef>
          </c:val>
        </c:ser>
        <c:ser>
          <c:idx val="1"/>
          <c:order val="1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cat>
            <c:strRef>
              <c:f>WYDATKI!$D$1643:$D$1650</c:f>
              <c:strCache>
                <c:ptCount val="8"/>
                <c:pt idx="0">
                  <c:v>wynagrodzenia</c:v>
                </c:pt>
                <c:pt idx="1">
                  <c:v>wydatki statutowe</c:v>
                </c:pt>
                <c:pt idx="2">
                  <c:v>dotacje na zad.bieżące</c:v>
                </c:pt>
                <c:pt idx="3">
                  <c:v>świadczenia dla os. fiz.</c:v>
                </c:pt>
                <c:pt idx="4">
                  <c:v>programy UE</c:v>
                </c:pt>
                <c:pt idx="5">
                  <c:v>poręczenia</c:v>
                </c:pt>
                <c:pt idx="6">
                  <c:v>obsługa długu</c:v>
                </c:pt>
                <c:pt idx="7">
                  <c:v>wydatki majątkowe</c:v>
                </c:pt>
              </c:strCache>
            </c:strRef>
          </c:cat>
          <c:val>
            <c:numRef>
              <c:f>WYDATKI!$N$1643:$N$1650</c:f>
              <c:numCache>
                <c:formatCode>#,##0.00</c:formatCode>
                <c:ptCount val="8"/>
                <c:pt idx="0">
                  <c:v>92704079.540000007</c:v>
                </c:pt>
                <c:pt idx="1">
                  <c:v>22565134.52</c:v>
                </c:pt>
                <c:pt idx="2">
                  <c:v>9279978.9000000004</c:v>
                </c:pt>
                <c:pt idx="3">
                  <c:v>3432339</c:v>
                </c:pt>
                <c:pt idx="4">
                  <c:v>832277.63</c:v>
                </c:pt>
                <c:pt idx="5">
                  <c:v>3561360.12</c:v>
                </c:pt>
                <c:pt idx="6">
                  <c:v>476419.37</c:v>
                </c:pt>
                <c:pt idx="7">
                  <c:v>30682174.43</c:v>
                </c:pt>
              </c:numCache>
            </c:numRef>
          </c:val>
        </c:ser>
        <c:ser>
          <c:idx val="2"/>
          <c:order val="2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cat>
            <c:strRef>
              <c:f>WYDATKI!$D$1643:$D$1650</c:f>
              <c:strCache>
                <c:ptCount val="8"/>
                <c:pt idx="0">
                  <c:v>wynagrodzenia</c:v>
                </c:pt>
                <c:pt idx="1">
                  <c:v>wydatki statutowe</c:v>
                </c:pt>
                <c:pt idx="2">
                  <c:v>dotacje na zad.bieżące</c:v>
                </c:pt>
                <c:pt idx="3">
                  <c:v>świadczenia dla os. fiz.</c:v>
                </c:pt>
                <c:pt idx="4">
                  <c:v>programy UE</c:v>
                </c:pt>
                <c:pt idx="5">
                  <c:v>poręczenia</c:v>
                </c:pt>
                <c:pt idx="6">
                  <c:v>obsługa długu</c:v>
                </c:pt>
                <c:pt idx="7">
                  <c:v>wydatki majątkowe</c:v>
                </c:pt>
              </c:strCache>
            </c:strRef>
          </c:cat>
          <c:val>
            <c:numRef>
              <c:f>WYDATKI!$N$1643:$N$1650</c:f>
              <c:numCache>
                <c:formatCode>#,##0.00</c:formatCode>
                <c:ptCount val="8"/>
                <c:pt idx="0">
                  <c:v>92704079.540000007</c:v>
                </c:pt>
                <c:pt idx="1">
                  <c:v>22565134.52</c:v>
                </c:pt>
                <c:pt idx="2">
                  <c:v>9279978.9000000004</c:v>
                </c:pt>
                <c:pt idx="3">
                  <c:v>3432339</c:v>
                </c:pt>
                <c:pt idx="4">
                  <c:v>832277.63</c:v>
                </c:pt>
                <c:pt idx="5">
                  <c:v>3561360.12</c:v>
                </c:pt>
                <c:pt idx="6">
                  <c:v>476419.37</c:v>
                </c:pt>
                <c:pt idx="7">
                  <c:v>30682174.43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ln>
          <a:solidFill>
            <a:schemeClr val="accent1">
              <a:alpha val="98000"/>
            </a:schemeClr>
          </a:solidFill>
        </a:ln>
      </c:spPr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l-PL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419FB1-76D1-436D-B833-ACF9B553026C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F6E246-8F86-4BD6-92B8-B09E64E9F1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4666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9E832-6587-49F0-8CF1-C617B4930A11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8E00E5-4377-4402-9D02-A1954618DC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4638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EF7A-2B77-4589-AD8D-C81FCF3CA6FA}" type="datetime1">
              <a:rPr lang="pl-PL" smtClean="0"/>
              <a:t>2025-12-18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299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731D8-F14B-4FAD-B7BE-4CF0485F815E}" type="datetime1">
              <a:rPr lang="pl-PL" smtClean="0"/>
              <a:t>2025-12-18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690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635E6-1A11-4F2C-B80E-CF75961B6809}" type="datetime1">
              <a:rPr lang="pl-PL" smtClean="0"/>
              <a:t>2025-12-18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8321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69D9D-CBC8-42B9-A926-4B46EFEE3517}" type="datetime1">
              <a:rPr lang="pl-PL" smtClean="0"/>
              <a:t>2025-12-18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5913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F717-8CC6-47E9-8688-DF749C9F6912}" type="datetime1">
              <a:rPr lang="pl-PL" smtClean="0"/>
              <a:t>2025-12-18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1914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4EFE-1768-45B4-8453-DDB95BB38521}" type="datetime1">
              <a:rPr lang="pl-PL" smtClean="0"/>
              <a:t>2025-12-18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0143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2D19-58AA-4CBF-8907-363C5DBD73C5}" type="datetime1">
              <a:rPr lang="pl-PL" smtClean="0"/>
              <a:t>2025-12-18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6687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A664-FFF4-47EE-92CB-D94C7FDEACDF}" type="datetime1">
              <a:rPr lang="pl-PL" smtClean="0"/>
              <a:t>2025-12-18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9527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51AF2-7386-416F-86F0-4E140383CD67}" type="datetime1">
              <a:rPr lang="pl-PL" smtClean="0"/>
              <a:t>2025-12-18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879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33D-761A-45F0-8CBF-FA3416D7932E}" type="datetime1">
              <a:rPr lang="pl-PL" smtClean="0"/>
              <a:t>2025-12-18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6769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5802-ACFB-4DA3-BF78-C36E9F737569}" type="datetime1">
              <a:rPr lang="pl-PL" smtClean="0"/>
              <a:t>2025-12-18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56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47C78-BDBF-4643-9A6C-FB27A18D1122}" type="datetime1">
              <a:rPr lang="pl-PL" smtClean="0"/>
              <a:t>2025-12-18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4097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ytuł 1"/>
          <p:cNvSpPr>
            <a:spLocks noGrp="1"/>
          </p:cNvSpPr>
          <p:nvPr>
            <p:ph type="ctrTitle"/>
          </p:nvPr>
        </p:nvSpPr>
        <p:spPr>
          <a:xfrm>
            <a:off x="395536" y="1412776"/>
            <a:ext cx="8424936" cy="230425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defRPr/>
            </a:pPr>
            <a:r>
              <a:rPr lang="pl-PL" altLang="pl-PL" sz="4000" b="1" kern="0" dirty="0">
                <a:solidFill>
                  <a:srgbClr val="FF0000"/>
                </a:solidFill>
              </a:rPr>
              <a:t/>
            </a:r>
            <a:br>
              <a:rPr lang="pl-PL" altLang="pl-PL" sz="4000" b="1" kern="0" dirty="0">
                <a:solidFill>
                  <a:srgbClr val="FF0000"/>
                </a:solidFill>
              </a:rPr>
            </a:br>
            <a:r>
              <a:rPr lang="pl-PL" altLang="pl-PL" sz="4000" b="1" kern="0" dirty="0" smtClean="0">
                <a:solidFill>
                  <a:srgbClr val="FF0000"/>
                </a:solidFill>
              </a:rPr>
              <a:t>BUDŻET </a:t>
            </a:r>
            <a:r>
              <a:rPr lang="pl-PL" altLang="pl-PL" sz="4000" b="1" kern="0" dirty="0">
                <a:solidFill>
                  <a:srgbClr val="FF0000"/>
                </a:solidFill>
              </a:rPr>
              <a:t>POWIATU JAROCIŃSKIEGO</a:t>
            </a:r>
            <a:br>
              <a:rPr lang="pl-PL" altLang="pl-PL" sz="4000" b="1" kern="0" dirty="0">
                <a:solidFill>
                  <a:srgbClr val="FF0000"/>
                </a:solidFill>
              </a:rPr>
            </a:br>
            <a:r>
              <a:rPr lang="pl-PL" altLang="pl-PL" sz="4000" b="1" kern="0" dirty="0" smtClean="0">
                <a:solidFill>
                  <a:srgbClr val="FF0000"/>
                </a:solidFill>
              </a:rPr>
              <a:t>NA 2026 </a:t>
            </a:r>
            <a:r>
              <a:rPr lang="pl-PL" altLang="pl-PL" sz="4000" b="1" kern="0" dirty="0">
                <a:solidFill>
                  <a:srgbClr val="FF0000"/>
                </a:solidFill>
              </a:rPr>
              <a:t>R.</a:t>
            </a:r>
          </a:p>
        </p:txBody>
      </p:sp>
      <p:sp>
        <p:nvSpPr>
          <p:cNvPr id="11" name="Podtytuł 2"/>
          <p:cNvSpPr>
            <a:spLocks noGrp="1"/>
          </p:cNvSpPr>
          <p:nvPr>
            <p:ph type="subTitle" idx="1"/>
          </p:nvPr>
        </p:nvSpPr>
        <p:spPr>
          <a:xfrm>
            <a:off x="1043608" y="4077072"/>
            <a:ext cx="7200800" cy="100811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l-PL" altLang="pl-PL" sz="4000" b="1" kern="0" dirty="0" smtClean="0">
                <a:solidFill>
                  <a:schemeClr val="tx1"/>
                </a:solidFill>
              </a:rPr>
              <a:t>sesja</a:t>
            </a:r>
          </a:p>
          <a:p>
            <a:pPr>
              <a:defRPr/>
            </a:pPr>
            <a:r>
              <a:rPr lang="pl-PL" altLang="pl-PL" sz="4000" b="1" kern="0" dirty="0" smtClean="0">
                <a:solidFill>
                  <a:schemeClr val="tx1"/>
                </a:solidFill>
              </a:rPr>
              <a:t>18.12.2025 r.</a:t>
            </a:r>
            <a:endParaRPr lang="pl-PL" altLang="pl-PL" sz="4000" b="1" kern="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1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49280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15601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172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10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69900" y="1412875"/>
            <a:ext cx="8215313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00050" lvl="1" indent="0" algn="ctr">
              <a:buFontTx/>
              <a:buNone/>
              <a:defRPr/>
            </a:pPr>
            <a:r>
              <a:rPr lang="pl-PL" altLang="pl-PL" sz="3200" b="1" u="sng" kern="0" dirty="0" smtClean="0">
                <a:solidFill>
                  <a:srgbClr val="FF0000"/>
                </a:solidFill>
              </a:rPr>
              <a:t>Deficyt budżetu powiatu na 2026 r.</a:t>
            </a:r>
          </a:p>
          <a:p>
            <a:pPr marL="400050" lvl="1" indent="0" algn="ctr">
              <a:buFontTx/>
              <a:buNone/>
              <a:defRPr/>
            </a:pPr>
            <a:endParaRPr lang="pl-PL" altLang="pl-PL" b="1" kern="0" dirty="0" smtClean="0"/>
          </a:p>
          <a:p>
            <a:pPr marL="400050" lvl="1" indent="0" algn="ctr">
              <a:buFontTx/>
              <a:buNone/>
              <a:defRPr/>
            </a:pPr>
            <a:r>
              <a:rPr lang="pl-PL" altLang="pl-PL" sz="3200" b="1" kern="0" dirty="0" smtClean="0"/>
              <a:t>w wyniesie    -3,54 mln  zł</a:t>
            </a:r>
          </a:p>
          <a:p>
            <a:pPr marL="400050" lvl="1" indent="0" algn="ctr">
              <a:buFontTx/>
              <a:buNone/>
              <a:defRPr/>
            </a:pPr>
            <a:endParaRPr lang="pl-PL" altLang="pl-PL" sz="3200" b="1" kern="0" dirty="0" smtClean="0"/>
          </a:p>
          <a:p>
            <a:pPr marL="400050" lvl="1" indent="0" algn="ctr">
              <a:buFontTx/>
              <a:buNone/>
              <a:defRPr/>
            </a:pPr>
            <a:r>
              <a:rPr lang="pl-PL" altLang="pl-PL" sz="3200" b="1" kern="0" dirty="0" smtClean="0"/>
              <a:t>zostanie sfinansowany </a:t>
            </a:r>
          </a:p>
          <a:p>
            <a:pPr marL="400050" lvl="1" indent="0" algn="ctr">
              <a:buFontTx/>
              <a:buNone/>
              <a:defRPr/>
            </a:pPr>
            <a:r>
              <a:rPr lang="pl-PL" altLang="pl-PL" sz="3200" b="1" kern="0" dirty="0" smtClean="0"/>
              <a:t>środkami z lokat 3,42 i środkami z UE 0,12</a:t>
            </a:r>
          </a:p>
        </p:txBody>
      </p:sp>
    </p:spTree>
    <p:extLst>
      <p:ext uri="{BB962C8B-B14F-4D97-AF65-F5344CB8AC3E}">
        <p14:creationId xmlns:p14="http://schemas.microsoft.com/office/powerpoint/2010/main" val="85575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11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620688"/>
            <a:ext cx="9144000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00050" lvl="1" indent="0" algn="ctr">
              <a:buFontTx/>
              <a:buNone/>
              <a:defRPr/>
            </a:pPr>
            <a:r>
              <a:rPr lang="pl-PL" altLang="pl-PL" sz="3200" b="1" u="sng" kern="0" dirty="0" smtClean="0">
                <a:solidFill>
                  <a:srgbClr val="FF0000"/>
                </a:solidFill>
              </a:rPr>
              <a:t>Nadwyżka operacyjna budżetu powiatu na 2026 r.</a:t>
            </a:r>
          </a:p>
          <a:p>
            <a:pPr marL="400050" lvl="1" indent="0" algn="ctr">
              <a:buFontTx/>
              <a:buNone/>
              <a:defRPr/>
            </a:pPr>
            <a:endParaRPr lang="pl-PL" altLang="pl-PL" sz="3200" b="1" kern="0" dirty="0" smtClean="0"/>
          </a:p>
          <a:p>
            <a:pPr marL="400050" lvl="1" indent="0" algn="ctr">
              <a:buFontTx/>
              <a:buNone/>
              <a:defRPr/>
            </a:pPr>
            <a:r>
              <a:rPr lang="pl-PL" altLang="pl-PL" sz="3200" b="1" kern="0" dirty="0" smtClean="0"/>
              <a:t>Różnica </a:t>
            </a:r>
            <a:r>
              <a:rPr lang="pl-PL" altLang="pl-PL" sz="3200" b="1" kern="0" dirty="0"/>
              <a:t>między dochodami bieżącymi </a:t>
            </a:r>
          </a:p>
          <a:p>
            <a:pPr marL="400050" lvl="1" indent="0" algn="ctr">
              <a:buFontTx/>
              <a:buNone/>
              <a:defRPr/>
            </a:pPr>
            <a:r>
              <a:rPr lang="pl-PL" altLang="pl-PL" sz="3200" b="1" kern="0" dirty="0"/>
              <a:t>a wydatkami bieżącymi</a:t>
            </a:r>
          </a:p>
          <a:p>
            <a:pPr marL="400050" lvl="1" indent="0" algn="ctr">
              <a:buFontTx/>
              <a:buNone/>
              <a:defRPr/>
            </a:pPr>
            <a:endParaRPr lang="pl-PL" altLang="pl-PL" sz="3200" b="1" u="sng" kern="0" dirty="0" smtClean="0">
              <a:solidFill>
                <a:schemeClr val="tx2"/>
              </a:solidFill>
            </a:endParaRPr>
          </a:p>
          <a:p>
            <a:pPr marL="400050" lvl="1" indent="0" algn="ctr">
              <a:buFontTx/>
              <a:buNone/>
              <a:defRPr/>
            </a:pPr>
            <a:r>
              <a:rPr lang="pl-PL" altLang="pl-PL" sz="3200" b="1" u="sng" kern="0" dirty="0" smtClean="0">
                <a:solidFill>
                  <a:schemeClr val="tx2"/>
                </a:solidFill>
              </a:rPr>
              <a:t>wynosi +16,59 mln zł</a:t>
            </a:r>
          </a:p>
          <a:p>
            <a:pPr marL="400050" lvl="1" indent="0" algn="ctr">
              <a:buFontTx/>
              <a:buNone/>
              <a:defRPr/>
            </a:pPr>
            <a:r>
              <a:rPr lang="pl-PL" altLang="pl-PL" sz="3200" b="1" u="sng" kern="0" dirty="0" smtClean="0">
                <a:solidFill>
                  <a:schemeClr val="accent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44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12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0" y="777568"/>
            <a:ext cx="9144000" cy="5185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pl-PL" altLang="pl-PL" b="1" u="sng" kern="0" dirty="0" smtClean="0">
                <a:solidFill>
                  <a:srgbClr val="FF0000"/>
                </a:solidFill>
              </a:rPr>
              <a:t>BUDŻET POWIATU JAROCIŃSKIEGO </a:t>
            </a:r>
          </a:p>
          <a:p>
            <a:pPr marL="0" indent="0" algn="ctr">
              <a:buFontTx/>
              <a:buNone/>
              <a:defRPr/>
            </a:pPr>
            <a:r>
              <a:rPr lang="pl-PL" altLang="pl-PL" b="1" u="sng" kern="0" dirty="0" smtClean="0">
                <a:solidFill>
                  <a:srgbClr val="FF0000"/>
                </a:solidFill>
              </a:rPr>
              <a:t>NA 2026 R.</a:t>
            </a:r>
          </a:p>
          <a:p>
            <a:pPr marL="0" indent="0">
              <a:buFontTx/>
              <a:buNone/>
              <a:defRPr/>
            </a:pPr>
            <a:endParaRPr lang="pl-PL" altLang="pl-PL" sz="3000" b="1" kern="0" dirty="0" smtClean="0">
              <a:solidFill>
                <a:schemeClr val="tx2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pl-PL" altLang="pl-PL" sz="4000" b="1" kern="0" dirty="0" smtClean="0">
                <a:solidFill>
                  <a:schemeClr val="tx2"/>
                </a:solidFill>
              </a:rPr>
              <a:t>AUTOPOPRAWKI</a:t>
            </a:r>
          </a:p>
          <a:p>
            <a:pPr marL="0" indent="0" algn="ctr">
              <a:buFontTx/>
              <a:buNone/>
              <a:defRPr/>
            </a:pPr>
            <a:endParaRPr lang="pl-PL" altLang="pl-PL" b="1" kern="0" dirty="0" smtClean="0"/>
          </a:p>
          <a:p>
            <a:pPr marL="0" indent="0" algn="ctr">
              <a:buFontTx/>
              <a:buNone/>
              <a:defRPr/>
            </a:pPr>
            <a:r>
              <a:rPr lang="pl-PL" altLang="pl-PL" b="1" kern="0" dirty="0" smtClean="0"/>
              <a:t>DOCHODY 	PRZYCHODY 	WYDATKI</a:t>
            </a:r>
          </a:p>
          <a:p>
            <a:pPr marL="0" indent="0" algn="ctr">
              <a:buFontTx/>
              <a:buNone/>
              <a:defRPr/>
            </a:pPr>
            <a:r>
              <a:rPr lang="pl-PL" altLang="pl-PL" b="1" kern="0" dirty="0" smtClean="0"/>
              <a:t>+2,99 MLN		-0,82 MLN	    +2,17 MLN</a:t>
            </a:r>
            <a:endParaRPr lang="pl-PL" altLang="pl-PL" b="1" kern="0" dirty="0"/>
          </a:p>
        </p:txBody>
      </p:sp>
    </p:spTree>
    <p:extLst>
      <p:ext uri="{BB962C8B-B14F-4D97-AF65-F5344CB8AC3E}">
        <p14:creationId xmlns:p14="http://schemas.microsoft.com/office/powerpoint/2010/main" val="161851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i="1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13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467544" y="332656"/>
            <a:ext cx="82809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l-PL" altLang="pl-PL" sz="3200" b="1" u="sng" kern="0" dirty="0">
                <a:solidFill>
                  <a:srgbClr val="FF0000"/>
                </a:solidFill>
              </a:rPr>
              <a:t>BUDŻET POWIATU JAROCIŃSKIEGO </a:t>
            </a:r>
          </a:p>
          <a:p>
            <a:pPr algn="ctr">
              <a:defRPr/>
            </a:pPr>
            <a:r>
              <a:rPr lang="pl-PL" altLang="pl-PL" sz="3200" b="1" kern="0" dirty="0" smtClean="0">
                <a:solidFill>
                  <a:srgbClr val="FF0000"/>
                </a:solidFill>
              </a:rPr>
              <a:t>PO AUTOPOPRAWKACH</a:t>
            </a:r>
            <a:endParaRPr lang="pl-PL" altLang="pl-PL" sz="3200" b="1" kern="0" dirty="0">
              <a:solidFill>
                <a:srgbClr val="FF0000"/>
              </a:solidFill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827584" y="2274838"/>
            <a:ext cx="76328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l-PL" altLang="pl-PL" sz="3200" b="1" u="sng" kern="0" dirty="0">
                <a:solidFill>
                  <a:srgbClr val="FF0000"/>
                </a:solidFill>
              </a:rPr>
              <a:t>Dochody powiatu na </a:t>
            </a:r>
            <a:r>
              <a:rPr lang="pl-PL" altLang="pl-PL" sz="3200" b="1" u="sng" kern="0" dirty="0" smtClean="0">
                <a:solidFill>
                  <a:srgbClr val="FF0000"/>
                </a:solidFill>
              </a:rPr>
              <a:t>2026 </a:t>
            </a:r>
            <a:r>
              <a:rPr lang="pl-PL" altLang="pl-PL" sz="3200" b="1" u="sng" kern="0" dirty="0">
                <a:solidFill>
                  <a:srgbClr val="FF0000"/>
                </a:solidFill>
              </a:rPr>
              <a:t>r. w mln zł</a:t>
            </a:r>
          </a:p>
          <a:p>
            <a:pPr>
              <a:defRPr/>
            </a:pPr>
            <a:endParaRPr lang="pl-PL" altLang="pl-PL" sz="3200" b="1" kern="0" dirty="0"/>
          </a:p>
          <a:p>
            <a:pPr>
              <a:defRPr/>
            </a:pPr>
            <a:r>
              <a:rPr lang="pl-PL" altLang="pl-PL" sz="3200" b="1" kern="0" dirty="0"/>
              <a:t>Dochody </a:t>
            </a:r>
            <a:r>
              <a:rPr lang="pl-PL" altLang="pl-PL" sz="3200" b="1" kern="0" dirty="0" smtClean="0"/>
              <a:t>ogółem </a:t>
            </a:r>
            <a:r>
              <a:rPr lang="pl-PL" altLang="pl-PL" sz="3200" b="1" kern="0" dirty="0"/>
              <a:t>			</a:t>
            </a:r>
            <a:r>
              <a:rPr lang="pl-PL" altLang="pl-PL" sz="3200" b="1" kern="0" dirty="0" smtClean="0"/>
              <a:t>164,99</a:t>
            </a:r>
            <a:endParaRPr lang="pl-PL" altLang="pl-PL" sz="3200" b="1" kern="0" dirty="0"/>
          </a:p>
          <a:p>
            <a:pPr>
              <a:defRPr/>
            </a:pPr>
            <a:r>
              <a:rPr lang="pl-PL" altLang="pl-PL" sz="3200" b="1" kern="0" dirty="0">
                <a:solidFill>
                  <a:schemeClr val="tx2"/>
                </a:solidFill>
              </a:rPr>
              <a:t>Dochody majątkowe	</a:t>
            </a:r>
            <a:r>
              <a:rPr lang="pl-PL" altLang="pl-PL" sz="3200" b="1" kern="0" dirty="0" smtClean="0">
                <a:solidFill>
                  <a:schemeClr val="tx2"/>
                </a:solidFill>
              </a:rPr>
              <a:t>	             6,36</a:t>
            </a:r>
            <a:endParaRPr lang="pl-PL" altLang="pl-PL" sz="3200" b="1" kern="0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pl-PL" altLang="pl-PL" sz="3200" b="1" kern="0" dirty="0">
                <a:solidFill>
                  <a:schemeClr val="tx2"/>
                </a:solidFill>
              </a:rPr>
              <a:t>Dochody bieżące		</a:t>
            </a:r>
            <a:r>
              <a:rPr lang="pl-PL" altLang="pl-PL" sz="3200" b="1" kern="0" dirty="0" smtClean="0">
                <a:solidFill>
                  <a:schemeClr val="tx2"/>
                </a:solidFill>
              </a:rPr>
              <a:t>     </a:t>
            </a:r>
            <a:r>
              <a:rPr lang="pl-PL" altLang="pl-PL" sz="3200" b="1" kern="0" dirty="0">
                <a:solidFill>
                  <a:schemeClr val="tx2"/>
                </a:solidFill>
              </a:rPr>
              <a:t>	 </a:t>
            </a:r>
            <a:r>
              <a:rPr lang="pl-PL" altLang="pl-PL" sz="3200" b="1" kern="0" dirty="0" smtClean="0">
                <a:solidFill>
                  <a:schemeClr val="tx2"/>
                </a:solidFill>
              </a:rPr>
              <a:t>158,63</a:t>
            </a:r>
            <a:endParaRPr lang="pl-PL" altLang="pl-PL" sz="3200" b="1" kern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347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i="1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14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467544" y="332656"/>
            <a:ext cx="82809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l-PL" altLang="pl-PL" sz="3200" b="1" u="sng" kern="0" dirty="0">
                <a:solidFill>
                  <a:srgbClr val="FF0000"/>
                </a:solidFill>
              </a:rPr>
              <a:t>BUDŻET POWIATU JAROCIŃSKIEGO </a:t>
            </a:r>
          </a:p>
          <a:p>
            <a:pPr algn="ctr">
              <a:defRPr/>
            </a:pPr>
            <a:r>
              <a:rPr lang="pl-PL" altLang="pl-PL" sz="3200" b="1" kern="0" dirty="0" smtClean="0">
                <a:solidFill>
                  <a:srgbClr val="FF0000"/>
                </a:solidFill>
              </a:rPr>
              <a:t>PO AUTOPOPRAWKACH</a:t>
            </a:r>
            <a:endParaRPr lang="pl-PL" altLang="pl-PL" sz="3200" b="1" kern="0" dirty="0">
              <a:solidFill>
                <a:srgbClr val="FF0000"/>
              </a:solidFill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827584" y="2274838"/>
            <a:ext cx="76328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l-PL" altLang="pl-PL" sz="3200" b="1" u="sng" kern="0" dirty="0" smtClean="0">
                <a:solidFill>
                  <a:srgbClr val="FF0000"/>
                </a:solidFill>
              </a:rPr>
              <a:t>Wydatki powiatu </a:t>
            </a:r>
            <a:r>
              <a:rPr lang="pl-PL" altLang="pl-PL" sz="3200" b="1" u="sng" kern="0" dirty="0">
                <a:solidFill>
                  <a:srgbClr val="FF0000"/>
                </a:solidFill>
              </a:rPr>
              <a:t>na </a:t>
            </a:r>
            <a:r>
              <a:rPr lang="pl-PL" altLang="pl-PL" sz="3200" b="1" u="sng" kern="0" dirty="0" smtClean="0">
                <a:solidFill>
                  <a:srgbClr val="FF0000"/>
                </a:solidFill>
              </a:rPr>
              <a:t>2026 </a:t>
            </a:r>
            <a:r>
              <a:rPr lang="pl-PL" altLang="pl-PL" sz="3200" b="1" u="sng" kern="0" dirty="0">
                <a:solidFill>
                  <a:srgbClr val="FF0000"/>
                </a:solidFill>
              </a:rPr>
              <a:t>r. w mln zł</a:t>
            </a:r>
          </a:p>
          <a:p>
            <a:pPr>
              <a:defRPr/>
            </a:pPr>
            <a:endParaRPr lang="pl-PL" altLang="pl-PL" sz="3200" b="1" kern="0" dirty="0"/>
          </a:p>
          <a:p>
            <a:pPr>
              <a:defRPr/>
            </a:pPr>
            <a:r>
              <a:rPr lang="pl-PL" altLang="pl-PL" sz="3200" b="1" kern="0" dirty="0" smtClean="0"/>
              <a:t>Wydatki ogółem </a:t>
            </a:r>
            <a:r>
              <a:rPr lang="pl-PL" altLang="pl-PL" sz="3200" b="1" kern="0" dirty="0"/>
              <a:t>			</a:t>
            </a:r>
            <a:r>
              <a:rPr lang="pl-PL" altLang="pl-PL" sz="3200" b="1" kern="0" dirty="0" smtClean="0"/>
              <a:t>167,71</a:t>
            </a:r>
            <a:endParaRPr lang="pl-PL" altLang="pl-PL" sz="3200" b="1" kern="0" dirty="0"/>
          </a:p>
          <a:p>
            <a:pPr>
              <a:defRPr/>
            </a:pPr>
            <a:r>
              <a:rPr lang="pl-PL" altLang="pl-PL" sz="3200" b="1" kern="0" dirty="0" smtClean="0">
                <a:solidFill>
                  <a:schemeClr val="tx2"/>
                </a:solidFill>
              </a:rPr>
              <a:t>Wydatki majątkowe</a:t>
            </a:r>
            <a:r>
              <a:rPr lang="pl-PL" altLang="pl-PL" sz="3200" b="1" kern="0" dirty="0">
                <a:solidFill>
                  <a:schemeClr val="tx2"/>
                </a:solidFill>
              </a:rPr>
              <a:t>	</a:t>
            </a:r>
            <a:r>
              <a:rPr lang="pl-PL" altLang="pl-PL" sz="3200" b="1" kern="0" dirty="0" smtClean="0">
                <a:solidFill>
                  <a:schemeClr val="tx2"/>
                </a:solidFill>
              </a:rPr>
              <a:t>	             25,50</a:t>
            </a:r>
            <a:endParaRPr lang="pl-PL" altLang="pl-PL" sz="3200" b="1" kern="0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pl-PL" altLang="pl-PL" sz="3200" b="1" kern="0" dirty="0" smtClean="0">
                <a:solidFill>
                  <a:schemeClr val="tx2"/>
                </a:solidFill>
              </a:rPr>
              <a:t>Wydatki bieżące</a:t>
            </a:r>
            <a:r>
              <a:rPr lang="pl-PL" altLang="pl-PL" sz="3200" b="1" kern="0" dirty="0">
                <a:solidFill>
                  <a:schemeClr val="tx2"/>
                </a:solidFill>
              </a:rPr>
              <a:t>		</a:t>
            </a:r>
            <a:r>
              <a:rPr lang="pl-PL" altLang="pl-PL" sz="3200" b="1" kern="0" dirty="0" smtClean="0">
                <a:solidFill>
                  <a:schemeClr val="tx2"/>
                </a:solidFill>
              </a:rPr>
              <a:t>     </a:t>
            </a:r>
            <a:r>
              <a:rPr lang="pl-PL" altLang="pl-PL" sz="3200" b="1" kern="0" dirty="0">
                <a:solidFill>
                  <a:schemeClr val="tx2"/>
                </a:solidFill>
              </a:rPr>
              <a:t>	 </a:t>
            </a:r>
            <a:r>
              <a:rPr lang="pl-PL" altLang="pl-PL" sz="3200" b="1" kern="0" dirty="0" smtClean="0">
                <a:solidFill>
                  <a:schemeClr val="tx2"/>
                </a:solidFill>
              </a:rPr>
              <a:t>142,21</a:t>
            </a:r>
            <a:endParaRPr lang="pl-PL" altLang="pl-PL" sz="3200" b="1" kern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09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i="1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15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467544" y="332656"/>
            <a:ext cx="82809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l-PL" altLang="pl-PL" sz="3200" b="1" u="sng" kern="0" dirty="0">
                <a:solidFill>
                  <a:srgbClr val="FF0000"/>
                </a:solidFill>
              </a:rPr>
              <a:t>BUDŻET POWIATU JAROCIŃSKIEGO </a:t>
            </a:r>
          </a:p>
          <a:p>
            <a:pPr algn="ctr">
              <a:defRPr/>
            </a:pPr>
            <a:r>
              <a:rPr lang="pl-PL" altLang="pl-PL" sz="3200" b="1" kern="0" dirty="0" smtClean="0">
                <a:solidFill>
                  <a:srgbClr val="FF0000"/>
                </a:solidFill>
              </a:rPr>
              <a:t>PO AUTOPOPRAWKACH</a:t>
            </a:r>
            <a:endParaRPr lang="pl-PL" altLang="pl-PL" sz="3200" b="1" kern="0" dirty="0">
              <a:solidFill>
                <a:srgbClr val="FF0000"/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179512" y="1484313"/>
            <a:ext cx="8784976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00050" lvl="1" indent="0" algn="ctr">
              <a:buFontTx/>
              <a:buNone/>
              <a:defRPr/>
            </a:pPr>
            <a:r>
              <a:rPr lang="pl-PL" altLang="pl-PL" sz="3200" b="1" u="sng" kern="0" dirty="0" smtClean="0">
                <a:solidFill>
                  <a:srgbClr val="FF0000"/>
                </a:solidFill>
              </a:rPr>
              <a:t>Przychody powiatu na 2026 r. </a:t>
            </a:r>
          </a:p>
          <a:p>
            <a:pPr marL="400050" lvl="1" indent="0" algn="ctr">
              <a:buFontTx/>
              <a:buNone/>
              <a:defRPr/>
            </a:pPr>
            <a:r>
              <a:rPr lang="pl-PL" altLang="pl-PL" sz="2400" b="1" kern="0" dirty="0" smtClean="0"/>
              <a:t> </a:t>
            </a:r>
          </a:p>
          <a:p>
            <a:pPr marL="400050" lvl="1" indent="0" algn="ctr">
              <a:buFontTx/>
              <a:buNone/>
              <a:defRPr/>
            </a:pPr>
            <a:r>
              <a:rPr lang="pl-PL" altLang="pl-PL" sz="3200" b="1" kern="0" dirty="0" smtClean="0"/>
              <a:t>6,120 mln zł</a:t>
            </a:r>
          </a:p>
          <a:p>
            <a:pPr marL="400050" lvl="1" indent="0" algn="ctr">
              <a:buFontTx/>
              <a:buNone/>
              <a:defRPr/>
            </a:pPr>
            <a:endParaRPr lang="pl-PL" altLang="pl-PL" sz="2400" b="1" kern="0" dirty="0" smtClean="0"/>
          </a:p>
          <a:p>
            <a:pPr marL="400050" lvl="1" indent="0" algn="ctr">
              <a:buFontTx/>
              <a:buNone/>
              <a:defRPr/>
            </a:pPr>
            <a:r>
              <a:rPr lang="pl-PL" altLang="pl-PL" b="1" kern="0" dirty="0"/>
              <a:t>spłata pożyczki przez spółkę </a:t>
            </a:r>
            <a:r>
              <a:rPr lang="pl-PL" altLang="pl-PL" b="1" kern="0" dirty="0">
                <a:solidFill>
                  <a:schemeClr val="tx2"/>
                </a:solidFill>
              </a:rPr>
              <a:t>0,819 mln </a:t>
            </a:r>
          </a:p>
          <a:p>
            <a:pPr marL="400050" lvl="1" indent="0" algn="ctr">
              <a:buNone/>
              <a:defRPr/>
            </a:pPr>
            <a:r>
              <a:rPr lang="pl-PL" altLang="pl-PL" b="1" kern="0" dirty="0"/>
              <a:t>przelewy z rachunków Europejskiego Funduszu Społecznego+ </a:t>
            </a:r>
            <a:r>
              <a:rPr lang="pl-PL" altLang="pl-PL" b="1" kern="0" dirty="0">
                <a:solidFill>
                  <a:schemeClr val="tx2"/>
                </a:solidFill>
              </a:rPr>
              <a:t>0,121 mln </a:t>
            </a:r>
          </a:p>
          <a:p>
            <a:pPr marL="400050" lvl="1" indent="0" algn="ctr">
              <a:buNone/>
              <a:defRPr/>
            </a:pPr>
            <a:r>
              <a:rPr lang="pl-PL" altLang="pl-PL" b="1" kern="0" dirty="0">
                <a:solidFill>
                  <a:srgbClr val="7030A0"/>
                </a:solidFill>
              </a:rPr>
              <a:t>(Mistrz suchej zabudowy w praktyce)</a:t>
            </a:r>
          </a:p>
          <a:p>
            <a:pPr marL="400050" lvl="1" indent="0" algn="ctr">
              <a:buNone/>
              <a:defRPr/>
            </a:pPr>
            <a:r>
              <a:rPr lang="pl-PL" altLang="pl-PL" b="1" kern="0" dirty="0"/>
              <a:t>Przelewy z rachunków lokat</a:t>
            </a:r>
            <a:r>
              <a:rPr lang="pl-PL" altLang="pl-PL" b="1" kern="0" dirty="0">
                <a:solidFill>
                  <a:schemeClr val="tx2"/>
                </a:solidFill>
              </a:rPr>
              <a:t> </a:t>
            </a:r>
            <a:r>
              <a:rPr lang="pl-PL" altLang="pl-PL" b="1" kern="0" dirty="0" smtClean="0">
                <a:solidFill>
                  <a:schemeClr val="tx2"/>
                </a:solidFill>
              </a:rPr>
              <a:t>5,18 </a:t>
            </a:r>
            <a:r>
              <a:rPr lang="pl-PL" altLang="pl-PL" b="1" kern="0" dirty="0">
                <a:solidFill>
                  <a:schemeClr val="tx2"/>
                </a:solidFill>
              </a:rPr>
              <a:t>mln</a:t>
            </a:r>
          </a:p>
          <a:p>
            <a:pPr marL="400050" lvl="1" indent="0" algn="ctr">
              <a:buFontTx/>
              <a:buNone/>
              <a:defRPr/>
            </a:pPr>
            <a:endParaRPr lang="pl-PL" altLang="pl-PL" b="1" kern="0" dirty="0" smtClean="0">
              <a:solidFill>
                <a:schemeClr val="tx2"/>
              </a:solidFill>
            </a:endParaRPr>
          </a:p>
          <a:p>
            <a:pPr marL="400050" lvl="1" indent="0" algn="ctr">
              <a:buFontTx/>
              <a:buNone/>
              <a:defRPr/>
            </a:pPr>
            <a:endParaRPr lang="pl-PL" altLang="pl-PL" b="1" kern="0" dirty="0" smtClean="0"/>
          </a:p>
        </p:txBody>
      </p:sp>
    </p:spTree>
    <p:extLst>
      <p:ext uri="{BB962C8B-B14F-4D97-AF65-F5344CB8AC3E}">
        <p14:creationId xmlns:p14="http://schemas.microsoft.com/office/powerpoint/2010/main" val="170015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16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ole tekstowe 11"/>
          <p:cNvSpPr txBox="1"/>
          <p:nvPr/>
        </p:nvSpPr>
        <p:spPr>
          <a:xfrm>
            <a:off x="316020" y="309806"/>
            <a:ext cx="84969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FF0000"/>
                </a:solidFill>
              </a:rPr>
              <a:t>STRUKTURA RODZAJOWA WYDATKÓW 2026 r. </a:t>
            </a:r>
          </a:p>
          <a:p>
            <a:pPr algn="ctr"/>
            <a:r>
              <a:rPr lang="pl-PL" sz="2800" b="1" dirty="0" smtClean="0">
                <a:solidFill>
                  <a:srgbClr val="FF0000"/>
                </a:solidFill>
              </a:rPr>
              <a:t>po autopoprawkach</a:t>
            </a:r>
            <a:endParaRPr lang="pl-PL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8323959"/>
              </p:ext>
            </p:extLst>
          </p:nvPr>
        </p:nvGraphicFramePr>
        <p:xfrm>
          <a:off x="661665" y="943526"/>
          <a:ext cx="6031085" cy="50057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2922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17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-19613" y="908720"/>
            <a:ext cx="9144000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pl-PL" altLang="pl-PL" b="1" u="sng" kern="0" dirty="0" smtClean="0">
                <a:solidFill>
                  <a:srgbClr val="FF0000"/>
                </a:solidFill>
              </a:rPr>
              <a:t>Szpital Powiatowy w Jarocinie sp. z o.o.</a:t>
            </a:r>
          </a:p>
          <a:p>
            <a:pPr marL="0" indent="0" algn="ctr">
              <a:buFontTx/>
              <a:buNone/>
              <a:defRPr/>
            </a:pPr>
            <a:r>
              <a:rPr lang="pl-PL" altLang="pl-PL" b="1" kern="0" dirty="0" smtClean="0"/>
              <a:t>w 2026 r. zabezpieczono</a:t>
            </a:r>
          </a:p>
          <a:p>
            <a:pPr marL="0" indent="0">
              <a:buFontTx/>
              <a:buNone/>
              <a:defRPr/>
            </a:pPr>
            <a:endParaRPr lang="pl-PL" altLang="pl-PL" sz="2000" b="1" kern="0" dirty="0" smtClean="0">
              <a:solidFill>
                <a:srgbClr val="FF0000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pl-PL" altLang="pl-PL" b="1" kern="0" dirty="0" smtClean="0">
                <a:solidFill>
                  <a:srgbClr val="FF0000"/>
                </a:solidFill>
              </a:rPr>
              <a:t>3.256.193,08 zł </a:t>
            </a:r>
            <a:r>
              <a:rPr lang="pl-PL" altLang="pl-PL" sz="2600" b="1" kern="0" dirty="0" smtClean="0">
                <a:solidFill>
                  <a:srgbClr val="7030A0"/>
                </a:solidFill>
              </a:rPr>
              <a:t>poręczenia kredytów i obligacji spółki</a:t>
            </a:r>
          </a:p>
          <a:p>
            <a:pPr marL="0" indent="0">
              <a:buNone/>
              <a:defRPr/>
            </a:pPr>
            <a:r>
              <a:rPr lang="pl-PL" altLang="pl-PL" b="1" kern="0" dirty="0" smtClean="0">
                <a:solidFill>
                  <a:srgbClr val="FF0000"/>
                </a:solidFill>
              </a:rPr>
              <a:t>1.058.346,22 zł </a:t>
            </a:r>
            <a:r>
              <a:rPr lang="pl-PL" altLang="pl-PL" sz="2600" b="1" kern="0" dirty="0" smtClean="0">
                <a:solidFill>
                  <a:srgbClr val="7030A0"/>
                </a:solidFill>
              </a:rPr>
              <a:t>dotacja na ZOL</a:t>
            </a:r>
          </a:p>
          <a:p>
            <a:pPr marL="0" indent="0">
              <a:buNone/>
              <a:defRPr/>
            </a:pPr>
            <a:r>
              <a:rPr lang="pl-PL" altLang="pl-PL" b="1" kern="0" dirty="0" smtClean="0">
                <a:solidFill>
                  <a:srgbClr val="FF0000"/>
                </a:solidFill>
              </a:rPr>
              <a:t>1.380.000,00 </a:t>
            </a:r>
            <a:r>
              <a:rPr lang="pl-PL" altLang="pl-PL" b="1" kern="0" dirty="0">
                <a:solidFill>
                  <a:srgbClr val="FF0000"/>
                </a:solidFill>
              </a:rPr>
              <a:t>zł </a:t>
            </a:r>
            <a:r>
              <a:rPr lang="pl-PL" altLang="pl-PL" sz="2600" b="1" kern="0" dirty="0">
                <a:solidFill>
                  <a:srgbClr val="7030A0"/>
                </a:solidFill>
              </a:rPr>
              <a:t>dotacja na </a:t>
            </a:r>
            <a:r>
              <a:rPr lang="pl-PL" altLang="pl-PL" sz="2600" b="1" kern="0" dirty="0" smtClean="0">
                <a:solidFill>
                  <a:srgbClr val="7030A0"/>
                </a:solidFill>
              </a:rPr>
              <a:t>transformację cyfrową</a:t>
            </a:r>
            <a:endParaRPr lang="pl-PL" altLang="pl-PL" sz="2600" b="1" kern="0" dirty="0">
              <a:solidFill>
                <a:srgbClr val="7030A0"/>
              </a:solidFill>
            </a:endParaRPr>
          </a:p>
          <a:p>
            <a:pPr marL="0" indent="0">
              <a:buNone/>
              <a:defRPr/>
            </a:pPr>
            <a:endParaRPr lang="pl-PL" altLang="pl-PL" sz="2000" b="1" kern="0" dirty="0">
              <a:solidFill>
                <a:srgbClr val="7030A0"/>
              </a:solidFill>
            </a:endParaRPr>
          </a:p>
          <a:p>
            <a:pPr marL="0" indent="0" algn="ctr">
              <a:buNone/>
              <a:defRPr/>
            </a:pPr>
            <a:r>
              <a:rPr lang="pl-PL" altLang="pl-PL" sz="3000" b="1" kern="0" dirty="0" smtClean="0"/>
              <a:t>RAZEM blisko 5,7 MLN ZŁ</a:t>
            </a:r>
            <a:endParaRPr lang="pl-PL" altLang="pl-PL" sz="3000" b="1" kern="0" dirty="0"/>
          </a:p>
        </p:txBody>
      </p:sp>
    </p:spTree>
    <p:extLst>
      <p:ext uri="{BB962C8B-B14F-4D97-AF65-F5344CB8AC3E}">
        <p14:creationId xmlns:p14="http://schemas.microsoft.com/office/powerpoint/2010/main" val="116534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18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3018593" y="3212976"/>
            <a:ext cx="310681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None/>
            </a:pPr>
            <a:r>
              <a:rPr lang="pl-PL" altLang="pl-PL" sz="3000" b="1" dirty="0">
                <a:solidFill>
                  <a:schemeClr val="tx2"/>
                </a:solidFill>
              </a:rPr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220647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2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49280"/>
            <a:ext cx="676275" cy="781050"/>
          </a:xfrm>
          <a:prstGeom prst="rect">
            <a:avLst/>
          </a:prstGeom>
          <a:solidFill>
            <a:schemeClr val="tx1">
              <a:alpha val="16000"/>
            </a:schemeClr>
          </a:solidFill>
        </p:spPr>
      </p:pic>
      <p:sp>
        <p:nvSpPr>
          <p:cNvPr id="6" name="pole tekstowe 5"/>
          <p:cNvSpPr txBox="1"/>
          <p:nvPr/>
        </p:nvSpPr>
        <p:spPr>
          <a:xfrm>
            <a:off x="0" y="615601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433388" y="1484313"/>
            <a:ext cx="8215312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pl-PL" altLang="pl-PL" sz="4000" b="1" kern="0" dirty="0" smtClean="0"/>
              <a:t>Projekt budżetu na 2026 r.</a:t>
            </a:r>
          </a:p>
          <a:p>
            <a:pPr marL="0" indent="0" algn="ctr">
              <a:buFontTx/>
              <a:buNone/>
              <a:defRPr/>
            </a:pPr>
            <a:endParaRPr lang="pl-PL" altLang="pl-PL" b="1" kern="0" dirty="0" smtClean="0">
              <a:solidFill>
                <a:srgbClr val="FF0000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pl-PL" altLang="pl-PL" b="1" kern="0" dirty="0" smtClean="0">
                <a:solidFill>
                  <a:schemeClr val="accent1"/>
                </a:solidFill>
              </a:rPr>
              <a:t>został pozytywnie zaopiniowany przez </a:t>
            </a:r>
          </a:p>
          <a:p>
            <a:pPr marL="0" indent="0" algn="ctr">
              <a:buFontTx/>
              <a:buNone/>
              <a:defRPr/>
            </a:pPr>
            <a:endParaRPr lang="pl-PL" altLang="pl-PL" b="1" kern="0" dirty="0" smtClean="0">
              <a:solidFill>
                <a:srgbClr val="FF0000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pl-PL" altLang="pl-PL" b="1" kern="0" dirty="0" smtClean="0">
                <a:solidFill>
                  <a:srgbClr val="FF0000"/>
                </a:solidFill>
              </a:rPr>
              <a:t>Radę Powiatu Jarocińskiego</a:t>
            </a:r>
          </a:p>
          <a:p>
            <a:pPr marL="0" indent="0" algn="ctr">
              <a:buFontTx/>
              <a:buNone/>
              <a:defRPr/>
            </a:pPr>
            <a:r>
              <a:rPr lang="pl-PL" altLang="pl-PL" b="1" kern="0" dirty="0" smtClean="0">
                <a:solidFill>
                  <a:srgbClr val="FF0000"/>
                </a:solidFill>
              </a:rPr>
              <a:t>oraz Regionalna Izbę Obrachunkową</a:t>
            </a:r>
            <a:endParaRPr lang="pl-PL" altLang="pl-PL" b="1" kern="0" dirty="0">
              <a:solidFill>
                <a:srgbClr val="FF0000"/>
              </a:solidFill>
            </a:endParaRPr>
          </a:p>
          <a:p>
            <a:pPr marL="0" indent="0" algn="ctr">
              <a:buFontTx/>
              <a:buNone/>
              <a:defRPr/>
            </a:pPr>
            <a:endParaRPr lang="pl-PL" altLang="pl-PL" kern="0" dirty="0" smtClean="0">
              <a:solidFill>
                <a:srgbClr val="0070C0"/>
              </a:solidFill>
            </a:endParaRPr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</p:spTree>
    <p:extLst>
      <p:ext uri="{BB962C8B-B14F-4D97-AF65-F5344CB8AC3E}">
        <p14:creationId xmlns:p14="http://schemas.microsoft.com/office/powerpoint/2010/main" val="132180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3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72371" y="1438274"/>
            <a:ext cx="8215313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pl-PL" altLang="pl-PL" b="1" u="sng" kern="0" dirty="0">
                <a:solidFill>
                  <a:srgbClr val="FF0000"/>
                </a:solidFill>
              </a:rPr>
              <a:t>D</a:t>
            </a:r>
            <a:r>
              <a:rPr lang="pl-PL" altLang="pl-PL" b="1" u="sng" kern="0" dirty="0" smtClean="0">
                <a:solidFill>
                  <a:srgbClr val="FF0000"/>
                </a:solidFill>
              </a:rPr>
              <a:t>ochody powiatu na 2026 r. w mln zł</a:t>
            </a:r>
          </a:p>
          <a:p>
            <a:pPr marL="0" indent="0">
              <a:buFontTx/>
              <a:buNone/>
              <a:defRPr/>
            </a:pPr>
            <a:endParaRPr lang="pl-PL" altLang="pl-PL" b="1" kern="0" dirty="0" smtClean="0"/>
          </a:p>
          <a:p>
            <a:pPr marL="0" indent="0">
              <a:buFontTx/>
              <a:buNone/>
              <a:defRPr/>
            </a:pPr>
            <a:r>
              <a:rPr lang="pl-PL" altLang="pl-PL" b="1" kern="0" dirty="0" smtClean="0"/>
              <a:t>Dochody ogółem				162,00</a:t>
            </a:r>
          </a:p>
          <a:p>
            <a:pPr marL="0" indent="0">
              <a:buFontTx/>
              <a:buNone/>
              <a:defRPr/>
            </a:pPr>
            <a:r>
              <a:rPr lang="pl-PL" altLang="pl-PL" sz="3000" b="1" kern="0" dirty="0" smtClean="0">
                <a:solidFill>
                  <a:schemeClr val="tx2"/>
                </a:solidFill>
              </a:rPr>
              <a:t>Dochody majątkowe				     </a:t>
            </a:r>
            <a:r>
              <a:rPr lang="pl-PL" altLang="pl-PL" sz="3000" b="1" kern="0" dirty="0">
                <a:solidFill>
                  <a:schemeClr val="tx2"/>
                </a:solidFill>
              </a:rPr>
              <a:t>3</a:t>
            </a:r>
            <a:r>
              <a:rPr lang="pl-PL" altLang="pl-PL" sz="3000" b="1" kern="0" dirty="0" smtClean="0">
                <a:solidFill>
                  <a:schemeClr val="tx2"/>
                </a:solidFill>
              </a:rPr>
              <a:t>,49</a:t>
            </a:r>
          </a:p>
          <a:p>
            <a:pPr marL="0" indent="0">
              <a:buFontTx/>
              <a:buNone/>
              <a:defRPr/>
            </a:pPr>
            <a:r>
              <a:rPr lang="pl-PL" altLang="pl-PL" sz="3000" b="1" kern="0" dirty="0" smtClean="0">
                <a:solidFill>
                  <a:schemeClr val="tx2"/>
                </a:solidFill>
              </a:rPr>
              <a:t>Dochody bieżące				     	 158,51</a:t>
            </a:r>
          </a:p>
          <a:p>
            <a:pPr marL="0" indent="0" algn="ctr">
              <a:buFontTx/>
              <a:buNone/>
              <a:defRPr/>
            </a:pPr>
            <a:endParaRPr lang="pl-PL" altLang="pl-PL" b="1" kern="0" dirty="0"/>
          </a:p>
          <a:p>
            <a:pPr marL="0" indent="0" algn="ctr">
              <a:buFontTx/>
              <a:buNone/>
              <a:defRPr/>
            </a:pPr>
            <a:endParaRPr lang="pl-PL" altLang="pl-PL" b="1" kern="0" dirty="0" smtClean="0"/>
          </a:p>
          <a:p>
            <a:pPr marL="0" indent="0" algn="ctr">
              <a:buFontTx/>
              <a:buNone/>
              <a:defRPr/>
            </a:pPr>
            <a:endParaRPr lang="pl-PL" altLang="pl-PL" b="1" kern="0" dirty="0"/>
          </a:p>
        </p:txBody>
      </p:sp>
    </p:spTree>
    <p:extLst>
      <p:ext uri="{BB962C8B-B14F-4D97-AF65-F5344CB8AC3E}">
        <p14:creationId xmlns:p14="http://schemas.microsoft.com/office/powerpoint/2010/main" val="249746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4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1484313"/>
            <a:ext cx="8215313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pl-PL" altLang="pl-PL" b="1" u="sng" kern="0" dirty="0" smtClean="0">
                <a:solidFill>
                  <a:srgbClr val="FF0000"/>
                </a:solidFill>
              </a:rPr>
              <a:t>Wydatki powiatu na 2026 r. w mln zł</a:t>
            </a:r>
          </a:p>
          <a:p>
            <a:pPr marL="0" indent="0">
              <a:buFontTx/>
              <a:buNone/>
              <a:defRPr/>
            </a:pPr>
            <a:endParaRPr lang="pl-PL" altLang="pl-PL" b="1" kern="0" dirty="0" smtClean="0"/>
          </a:p>
          <a:p>
            <a:pPr marL="0" indent="0">
              <a:buFontTx/>
              <a:buNone/>
              <a:defRPr/>
            </a:pPr>
            <a:r>
              <a:rPr lang="pl-PL" altLang="pl-PL" b="1" kern="0" dirty="0" smtClean="0"/>
              <a:t>Wydatki ogółem				165,54</a:t>
            </a:r>
            <a:endParaRPr lang="pl-PL" altLang="pl-PL" b="1" kern="0" dirty="0"/>
          </a:p>
          <a:p>
            <a:pPr marL="0" indent="0">
              <a:buFontTx/>
              <a:buNone/>
              <a:defRPr/>
            </a:pPr>
            <a:r>
              <a:rPr lang="pl-PL" altLang="pl-PL" b="1" kern="0" dirty="0" smtClean="0">
                <a:solidFill>
                  <a:schemeClr val="tx2"/>
                </a:solidFill>
              </a:rPr>
              <a:t>Wydatki majątkowe				  23,61</a:t>
            </a:r>
          </a:p>
          <a:p>
            <a:pPr marL="0" indent="0">
              <a:buFontTx/>
              <a:buNone/>
              <a:defRPr/>
            </a:pPr>
            <a:r>
              <a:rPr lang="pl-PL" altLang="pl-PL" b="1" kern="0" dirty="0" smtClean="0">
                <a:solidFill>
                  <a:schemeClr val="tx2"/>
                </a:solidFill>
              </a:rPr>
              <a:t>Wydatki bieżące				141,93</a:t>
            </a:r>
            <a:endParaRPr lang="pl-PL" altLang="pl-PL" sz="2600" b="1" kern="0" dirty="0" smtClean="0">
              <a:solidFill>
                <a:schemeClr val="tx2"/>
              </a:solidFill>
            </a:endParaRPr>
          </a:p>
          <a:p>
            <a:pPr marL="0" indent="0" algn="ctr">
              <a:buFontTx/>
              <a:buNone/>
              <a:defRPr/>
            </a:pPr>
            <a:endParaRPr lang="pl-PL" altLang="pl-PL" b="1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/>
          </a:p>
        </p:txBody>
      </p:sp>
    </p:spTree>
    <p:extLst>
      <p:ext uri="{BB962C8B-B14F-4D97-AF65-F5344CB8AC3E}">
        <p14:creationId xmlns:p14="http://schemas.microsoft.com/office/powerpoint/2010/main" val="4767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5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79512" y="404664"/>
            <a:ext cx="8784976" cy="55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00050" lvl="1" indent="0" algn="ctr">
              <a:buFontTx/>
              <a:buNone/>
              <a:defRPr/>
            </a:pPr>
            <a:r>
              <a:rPr lang="pl-PL" altLang="pl-PL" sz="3200" b="1" u="sng" kern="0" dirty="0" smtClean="0">
                <a:solidFill>
                  <a:srgbClr val="FF0000"/>
                </a:solidFill>
              </a:rPr>
              <a:t>Przychody powiatu na 2026 r. </a:t>
            </a:r>
          </a:p>
          <a:p>
            <a:pPr marL="400050" lvl="1" indent="0" algn="ctr">
              <a:buFontTx/>
              <a:buNone/>
              <a:defRPr/>
            </a:pPr>
            <a:r>
              <a:rPr lang="pl-PL" altLang="pl-PL" sz="3200" b="1" kern="0" dirty="0" smtClean="0"/>
              <a:t> </a:t>
            </a:r>
          </a:p>
          <a:p>
            <a:pPr marL="400050" lvl="1" indent="0" algn="ctr">
              <a:buFontTx/>
              <a:buNone/>
              <a:defRPr/>
            </a:pPr>
            <a:r>
              <a:rPr lang="pl-PL" altLang="pl-PL" sz="3200" b="1" kern="0" dirty="0" smtClean="0"/>
              <a:t>6,94 mln zł</a:t>
            </a:r>
          </a:p>
          <a:p>
            <a:pPr marL="400050" lvl="1" indent="0" algn="ctr">
              <a:buFontTx/>
              <a:buNone/>
              <a:defRPr/>
            </a:pPr>
            <a:endParaRPr lang="pl-PL" altLang="pl-PL" b="1" kern="0" dirty="0" smtClean="0"/>
          </a:p>
          <a:p>
            <a:pPr marL="400050" lvl="1" indent="0" algn="ctr">
              <a:buFontTx/>
              <a:buNone/>
              <a:defRPr/>
            </a:pPr>
            <a:r>
              <a:rPr lang="pl-PL" altLang="pl-PL" b="1" kern="0" dirty="0" smtClean="0"/>
              <a:t>spłata pożyczki przez spółkę </a:t>
            </a:r>
            <a:r>
              <a:rPr lang="pl-PL" altLang="pl-PL" b="1" kern="0" dirty="0" smtClean="0">
                <a:solidFill>
                  <a:schemeClr val="tx2"/>
                </a:solidFill>
              </a:rPr>
              <a:t>0,819 mln </a:t>
            </a:r>
          </a:p>
          <a:p>
            <a:pPr marL="400050" lvl="1" indent="0" algn="ctr">
              <a:buNone/>
              <a:defRPr/>
            </a:pPr>
            <a:r>
              <a:rPr lang="pl-PL" altLang="pl-PL" b="1" kern="0" dirty="0" smtClean="0"/>
              <a:t>przelewy z rachunków Europejskiego Funduszu Społecznego+ </a:t>
            </a:r>
            <a:r>
              <a:rPr lang="pl-PL" altLang="pl-PL" b="1" kern="0" dirty="0" smtClean="0">
                <a:solidFill>
                  <a:schemeClr val="tx2"/>
                </a:solidFill>
              </a:rPr>
              <a:t>0,121 </a:t>
            </a:r>
            <a:r>
              <a:rPr lang="pl-PL" altLang="pl-PL" b="1" kern="0" dirty="0">
                <a:solidFill>
                  <a:schemeClr val="tx2"/>
                </a:solidFill>
              </a:rPr>
              <a:t>mln </a:t>
            </a:r>
            <a:endParaRPr lang="pl-PL" altLang="pl-PL" b="1" kern="0" dirty="0" smtClean="0">
              <a:solidFill>
                <a:schemeClr val="tx2"/>
              </a:solidFill>
            </a:endParaRPr>
          </a:p>
          <a:p>
            <a:pPr marL="400050" lvl="1" indent="0" algn="ctr">
              <a:buNone/>
              <a:defRPr/>
            </a:pPr>
            <a:r>
              <a:rPr lang="pl-PL" altLang="pl-PL" b="1" kern="0" dirty="0" smtClean="0">
                <a:solidFill>
                  <a:srgbClr val="7030A0"/>
                </a:solidFill>
              </a:rPr>
              <a:t>(Mistrz suchej zabudowy w praktyce)</a:t>
            </a:r>
            <a:endParaRPr lang="pl-PL" altLang="pl-PL" b="1" kern="0" dirty="0">
              <a:solidFill>
                <a:srgbClr val="7030A0"/>
              </a:solidFill>
            </a:endParaRPr>
          </a:p>
          <a:p>
            <a:pPr marL="400050" lvl="1" indent="0" algn="ctr">
              <a:buNone/>
              <a:defRPr/>
            </a:pPr>
            <a:r>
              <a:rPr lang="pl-PL" altLang="pl-PL" b="1" kern="0" dirty="0"/>
              <a:t>Przelewy z rachunków lokat</a:t>
            </a:r>
            <a:r>
              <a:rPr lang="pl-PL" altLang="pl-PL" b="1" kern="0" dirty="0">
                <a:solidFill>
                  <a:schemeClr val="tx2"/>
                </a:solidFill>
              </a:rPr>
              <a:t> 6,0 mln</a:t>
            </a:r>
          </a:p>
          <a:p>
            <a:pPr marL="400050" lvl="1" indent="0" algn="ctr">
              <a:buFontTx/>
              <a:buNone/>
              <a:defRPr/>
            </a:pPr>
            <a:endParaRPr lang="pl-PL" altLang="pl-PL" b="1" kern="0" dirty="0" smtClean="0">
              <a:solidFill>
                <a:schemeClr val="tx2"/>
              </a:solidFill>
            </a:endParaRPr>
          </a:p>
          <a:p>
            <a:pPr marL="400050" lvl="1" indent="0" algn="ctr">
              <a:buFontTx/>
              <a:buNone/>
              <a:defRPr/>
            </a:pPr>
            <a:endParaRPr lang="pl-PL" altLang="pl-PL" b="1" kern="0" dirty="0" smtClean="0"/>
          </a:p>
        </p:txBody>
      </p:sp>
    </p:spTree>
    <p:extLst>
      <p:ext uri="{BB962C8B-B14F-4D97-AF65-F5344CB8AC3E}">
        <p14:creationId xmlns:p14="http://schemas.microsoft.com/office/powerpoint/2010/main" val="180074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6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79512" y="620689"/>
            <a:ext cx="8784976" cy="537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00050" lvl="1" indent="0" algn="ctr">
              <a:buFontTx/>
              <a:buNone/>
              <a:defRPr/>
            </a:pPr>
            <a:r>
              <a:rPr lang="pl-PL" altLang="pl-PL" sz="3200" b="1" u="sng" kern="0" dirty="0" smtClean="0">
                <a:solidFill>
                  <a:srgbClr val="FF0000"/>
                </a:solidFill>
              </a:rPr>
              <a:t>Rozchody powiatu na 2026 r. </a:t>
            </a:r>
          </a:p>
          <a:p>
            <a:pPr marL="400050" lvl="1" indent="0" algn="ctr">
              <a:buFontTx/>
              <a:buNone/>
              <a:defRPr/>
            </a:pPr>
            <a:endParaRPr lang="pl-PL" altLang="pl-PL" sz="3200" b="1" kern="0" dirty="0" smtClean="0"/>
          </a:p>
          <a:p>
            <a:pPr marL="400050" lvl="1" indent="0" algn="ctr">
              <a:buFontTx/>
              <a:buNone/>
              <a:defRPr/>
            </a:pPr>
            <a:r>
              <a:rPr lang="pl-PL" altLang="pl-PL" sz="3200" b="1" kern="0" dirty="0" smtClean="0"/>
              <a:t>3,400 mln zł</a:t>
            </a:r>
          </a:p>
          <a:p>
            <a:pPr marL="400050" lvl="1" indent="0">
              <a:buFontTx/>
              <a:buNone/>
              <a:defRPr/>
            </a:pPr>
            <a:endParaRPr lang="pl-PL" altLang="pl-PL" b="1" kern="0" dirty="0" smtClean="0"/>
          </a:p>
          <a:p>
            <a:pPr marL="400050" lvl="1" indent="0">
              <a:buFontTx/>
              <a:buNone/>
              <a:defRPr/>
            </a:pPr>
            <a:r>
              <a:rPr lang="pl-PL" altLang="pl-PL" b="1" kern="0" dirty="0" smtClean="0"/>
              <a:t>w tym spłata:</a:t>
            </a:r>
          </a:p>
          <a:p>
            <a:pPr marL="400050" lvl="1" indent="0">
              <a:buFontTx/>
              <a:buNone/>
              <a:defRPr/>
            </a:pPr>
            <a:r>
              <a:rPr lang="pl-PL" altLang="pl-PL" b="1" kern="0" dirty="0" smtClean="0"/>
              <a:t>obligacji emitowanych w latach 2015 – 2017</a:t>
            </a:r>
          </a:p>
          <a:p>
            <a:pPr marL="400050" lvl="1" indent="0">
              <a:buFontTx/>
              <a:buNone/>
              <a:defRPr/>
            </a:pPr>
            <a:r>
              <a:rPr lang="pl-PL" altLang="pl-PL" b="1" kern="0" dirty="0" smtClean="0"/>
              <a:t>w Banku Pekao SA </a:t>
            </a:r>
            <a:r>
              <a:rPr lang="pl-PL" altLang="pl-PL" b="1" kern="0" dirty="0" smtClean="0">
                <a:solidFill>
                  <a:schemeClr val="tx2"/>
                </a:solidFill>
              </a:rPr>
              <a:t>0,7 mln zł</a:t>
            </a:r>
          </a:p>
          <a:p>
            <a:pPr marL="400050" lvl="1" indent="0">
              <a:buNone/>
              <a:defRPr/>
            </a:pPr>
            <a:r>
              <a:rPr lang="pl-PL" altLang="pl-PL" b="1" kern="0" dirty="0" smtClean="0"/>
              <a:t>kredyt </a:t>
            </a:r>
            <a:r>
              <a:rPr lang="pl-PL" altLang="pl-PL" b="1" kern="0" dirty="0"/>
              <a:t>z </a:t>
            </a:r>
            <a:r>
              <a:rPr lang="pl-PL" altLang="pl-PL" b="1" kern="0" dirty="0" smtClean="0"/>
              <a:t>2018 </a:t>
            </a:r>
            <a:r>
              <a:rPr lang="pl-PL" altLang="pl-PL" b="1" kern="0" dirty="0"/>
              <a:t>r. </a:t>
            </a:r>
            <a:r>
              <a:rPr lang="pl-PL" altLang="pl-PL" b="1" kern="0" dirty="0" smtClean="0"/>
              <a:t>w BGK  </a:t>
            </a:r>
            <a:r>
              <a:rPr lang="pl-PL" altLang="pl-PL" b="1" kern="0" dirty="0" smtClean="0">
                <a:solidFill>
                  <a:schemeClr val="tx2"/>
                </a:solidFill>
              </a:rPr>
              <a:t>1,920 mln zł</a:t>
            </a:r>
            <a:r>
              <a:rPr lang="pl-PL" altLang="pl-PL" b="1" kern="0" dirty="0" smtClean="0">
                <a:solidFill>
                  <a:schemeClr val="accent1"/>
                </a:solidFill>
              </a:rPr>
              <a:t> </a:t>
            </a:r>
          </a:p>
          <a:p>
            <a:pPr marL="400050" lvl="1" indent="0">
              <a:buNone/>
              <a:defRPr/>
            </a:pPr>
            <a:r>
              <a:rPr lang="pl-PL" altLang="pl-PL" b="1" kern="0" dirty="0" smtClean="0"/>
              <a:t>Kredyt </a:t>
            </a:r>
            <a:r>
              <a:rPr lang="pl-PL" altLang="pl-PL" b="1" kern="0" dirty="0"/>
              <a:t>z </a:t>
            </a:r>
            <a:r>
              <a:rPr lang="pl-PL" altLang="pl-PL" b="1" kern="0" dirty="0" smtClean="0"/>
              <a:t>2023 </a:t>
            </a:r>
            <a:r>
              <a:rPr lang="pl-PL" altLang="pl-PL" b="1" kern="0" dirty="0"/>
              <a:t>r. w </a:t>
            </a:r>
            <a:r>
              <a:rPr lang="pl-PL" altLang="pl-PL" b="1" kern="0" dirty="0" smtClean="0"/>
              <a:t>BS </a:t>
            </a:r>
            <a:r>
              <a:rPr lang="pl-PL" altLang="pl-PL" b="1" kern="0" dirty="0" smtClean="0">
                <a:solidFill>
                  <a:schemeClr val="tx2"/>
                </a:solidFill>
              </a:rPr>
              <a:t>0,780 </a:t>
            </a:r>
            <a:r>
              <a:rPr lang="pl-PL" altLang="pl-PL" b="1" kern="0" dirty="0">
                <a:solidFill>
                  <a:schemeClr val="tx2"/>
                </a:solidFill>
              </a:rPr>
              <a:t>mln zł</a:t>
            </a:r>
          </a:p>
        </p:txBody>
      </p:sp>
    </p:spTree>
    <p:extLst>
      <p:ext uri="{BB962C8B-B14F-4D97-AF65-F5344CB8AC3E}">
        <p14:creationId xmlns:p14="http://schemas.microsoft.com/office/powerpoint/2010/main" val="87680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7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/>
          <p:cNvSpPr txBox="1"/>
          <p:nvPr/>
        </p:nvSpPr>
        <p:spPr>
          <a:xfrm>
            <a:off x="1430309" y="318433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FF0000"/>
                </a:solidFill>
              </a:rPr>
              <a:t>STRUKTURA DOCHODÓW 2026 r.</a:t>
            </a:r>
            <a:endParaRPr lang="pl-PL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3470814"/>
              </p:ext>
            </p:extLst>
          </p:nvPr>
        </p:nvGraphicFramePr>
        <p:xfrm>
          <a:off x="2225552" y="1000491"/>
          <a:ext cx="4692895" cy="4857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9995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8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49280"/>
            <a:ext cx="676275" cy="781050"/>
          </a:xfrm>
          <a:prstGeom prst="rect">
            <a:avLst/>
          </a:prstGeom>
          <a:solidFill>
            <a:schemeClr val="tx1">
              <a:alpha val="16000"/>
            </a:schemeClr>
          </a:solidFill>
        </p:spPr>
      </p:pic>
      <p:sp>
        <p:nvSpPr>
          <p:cNvPr id="6" name="pole tekstowe 5"/>
          <p:cNvSpPr txBox="1"/>
          <p:nvPr/>
        </p:nvSpPr>
        <p:spPr>
          <a:xfrm>
            <a:off x="0" y="615601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ole tekstowe 9"/>
          <p:cNvSpPr txBox="1"/>
          <p:nvPr/>
        </p:nvSpPr>
        <p:spPr>
          <a:xfrm>
            <a:off x="316020" y="309806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FF0000"/>
                </a:solidFill>
              </a:rPr>
              <a:t>STRUKTURA RODZAJOWA WYDATKÓW 2026 r.</a:t>
            </a:r>
            <a:endParaRPr lang="pl-PL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9" name="Wykres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0204645"/>
              </p:ext>
            </p:extLst>
          </p:nvPr>
        </p:nvGraphicFramePr>
        <p:xfrm>
          <a:off x="1182358" y="894581"/>
          <a:ext cx="6359738" cy="5054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5406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9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/>
          <p:cNvSpPr txBox="1"/>
          <p:nvPr/>
        </p:nvSpPr>
        <p:spPr>
          <a:xfrm>
            <a:off x="0" y="309806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FF0000"/>
                </a:solidFill>
              </a:rPr>
              <a:t>STRUKTURA CELOWOŚCIOWA WYDATKÓW 2026 r.</a:t>
            </a:r>
            <a:endParaRPr lang="pl-PL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1645763"/>
              </p:ext>
            </p:extLst>
          </p:nvPr>
        </p:nvGraphicFramePr>
        <p:xfrm>
          <a:off x="1031851" y="894581"/>
          <a:ext cx="6436814" cy="5019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1076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1342</TotalTime>
  <Words>403</Words>
  <Application>Microsoft Office PowerPoint</Application>
  <PresentationFormat>Pokaz na ekranie (4:3)</PresentationFormat>
  <Paragraphs>183</Paragraphs>
  <Slides>18</Slides>
  <Notes>18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21" baseType="lpstr">
      <vt:lpstr>Arial</vt:lpstr>
      <vt:lpstr>Calibri</vt:lpstr>
      <vt:lpstr>Motyw pakietu Office</vt:lpstr>
      <vt:lpstr> BUDŻET POWIATU JAROCIŃSKIEGO NA 2026 R.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Jacek Jędrzejak</dc:creator>
  <cp:lastModifiedBy>Ewa Wielińska</cp:lastModifiedBy>
  <cp:revision>143</cp:revision>
  <cp:lastPrinted>2024-12-18T11:53:38Z</cp:lastPrinted>
  <dcterms:created xsi:type="dcterms:W3CDTF">2022-11-13T17:08:37Z</dcterms:created>
  <dcterms:modified xsi:type="dcterms:W3CDTF">2025-12-18T11:59:14Z</dcterms:modified>
</cp:coreProperties>
</file>