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8" r:id="rId10"/>
    <p:sldId id="266" r:id="rId11"/>
    <p:sldId id="270" r:id="rId12"/>
    <p:sldId id="271" r:id="rId13"/>
    <p:sldId id="269" r:id="rId14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C6F7A5-6B09-9613-41C4-BCE46F8FD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1BAE09-4CA6-70FB-CD64-A30FCBAA9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1669466-166A-3D8C-0D2F-DC0544B7A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C725-4CA6-4A9E-9EDF-BD8FA91911B7}" type="datetimeFigureOut">
              <a:rPr lang="pl-PL" smtClean="0"/>
              <a:t>31.07.2025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2C24419-DA7A-B715-AB76-DF7032E74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731CC0-EF32-6F9B-9CB5-642F2CD5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1489-96F8-47B7-80C3-B70C2AE5B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571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B6612D-578A-71A6-3C39-86C194989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540BA53-6AF8-E1D5-237A-7C03F9797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97ABB7-E9D4-EE56-0086-664EA1B2F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C725-4CA6-4A9E-9EDF-BD8FA91911B7}" type="datetimeFigureOut">
              <a:rPr lang="pl-PL" smtClean="0"/>
              <a:t>31.07.2025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679BB8-7005-782C-113D-245BBFF1B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E77FED-EED5-051E-125C-B89880A2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1489-96F8-47B7-80C3-B70C2AE5B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2539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5D99FED-2F49-1577-39F4-0EF4940684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7E41677-7278-BE4D-C1BA-92A88644D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804D409-C45F-5774-C4F9-010DCCED2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C725-4CA6-4A9E-9EDF-BD8FA91911B7}" type="datetimeFigureOut">
              <a:rPr lang="pl-PL" smtClean="0"/>
              <a:t>31.07.2025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0D7BC8-4200-0D54-62B8-2397F78F5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0D73DF-943B-A900-61AC-5F4406324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1489-96F8-47B7-80C3-B70C2AE5B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056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B4F6DF-C6F8-7B37-C62E-B42455F26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CC2602-2C2F-AE79-1A4C-7D6CB2EE3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23E44F0-BECD-9354-9104-4B789438F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C725-4CA6-4A9E-9EDF-BD8FA91911B7}" type="datetimeFigureOut">
              <a:rPr lang="pl-PL" smtClean="0"/>
              <a:t>31.07.2025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C233DE-2E1A-C467-510C-172A1DBA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85DDCA5-B8AC-F208-3444-B6037B11F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1489-96F8-47B7-80C3-B70C2AE5B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56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9E32F-6484-CD21-C93A-EACEA6584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DB73EDF-B064-38D0-7C2B-32FE98C6C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F1391DA-A54A-789B-A23A-CB774C357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C725-4CA6-4A9E-9EDF-BD8FA91911B7}" type="datetimeFigureOut">
              <a:rPr lang="pl-PL" smtClean="0"/>
              <a:t>31.07.2025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2926F63-AD71-B57B-DB71-60BC1E95B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689E19-DFAB-4CAB-AF2B-8FCD5B7C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1489-96F8-47B7-80C3-B70C2AE5B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3658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946AE6-7BFB-4A07-295C-70AF14265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8DF20C-9383-1066-8F07-EE6C1F4054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8AEA1AC-46F7-82D6-7055-1E2F31DA4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0BA6955-9E1A-8222-3819-FBBFA57BF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C725-4CA6-4A9E-9EDF-BD8FA91911B7}" type="datetimeFigureOut">
              <a:rPr lang="pl-PL" smtClean="0"/>
              <a:t>31.07.2025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E5067EE-E7D1-F3A5-8C08-D46356CE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06047F3-FD88-885B-84BF-20B886E34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1489-96F8-47B7-80C3-B70C2AE5B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7183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F28F57-872F-27DA-0290-1131BDCD1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26DC254-F97E-46B7-B76A-274E91514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C845E3E-38AE-BC21-91EE-D29092E4C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B4D8A3A-137E-E4BF-7526-2D0384DE25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A81B712-902F-3531-514E-678545EC41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4C3171C-AF21-4C94-1155-F6EF7004D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C725-4CA6-4A9E-9EDF-BD8FA91911B7}" type="datetimeFigureOut">
              <a:rPr lang="pl-PL" smtClean="0"/>
              <a:t>31.07.2025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858BC91-14C7-80B7-8364-DCE3DF380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B5DE1ED-7B50-8C41-0FFE-DC50086DC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1489-96F8-47B7-80C3-B70C2AE5B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770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642D02-2A13-9463-3D7A-8F89236D8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6E5629D-92FB-F1C8-090A-EDE756065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C725-4CA6-4A9E-9EDF-BD8FA91911B7}" type="datetimeFigureOut">
              <a:rPr lang="pl-PL" smtClean="0"/>
              <a:t>31.07.2025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CDF1712-E832-6A96-E46B-280812E3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3F1590F-6407-8BA1-FF02-0F76A8D05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1489-96F8-47B7-80C3-B70C2AE5B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811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138C0B2-20B1-EA0F-4200-47387A523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C725-4CA6-4A9E-9EDF-BD8FA91911B7}" type="datetimeFigureOut">
              <a:rPr lang="pl-PL" smtClean="0"/>
              <a:t>31.07.2025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15080C0-8790-9915-B31B-B23D41467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AE76F25-2600-4355-C497-EF9B49C3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1489-96F8-47B7-80C3-B70C2AE5B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894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79B5E0-9D15-B4BD-7B43-E3BC99882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12BF7D-18BE-7A63-5233-1A071DE98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5BB9926-8E5E-4194-060E-BB23052BE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CFE2124-F0A9-DEE1-8FB6-5CC135BFC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C725-4CA6-4A9E-9EDF-BD8FA91911B7}" type="datetimeFigureOut">
              <a:rPr lang="pl-PL" smtClean="0"/>
              <a:t>31.07.2025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2AE4BB7-7506-174D-F7E5-E4B90957E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3828907-9A2E-35B4-5538-04D689BA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1489-96F8-47B7-80C3-B70C2AE5B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249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DF50EC-F7BD-500D-ED6B-6E1BCF80C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FB9227F-60DE-3422-6DF5-C85BBB1F0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CB0EA68-76C9-32CF-55CD-5CF8BE828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6555935-42B1-80B5-F193-1E522479F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C725-4CA6-4A9E-9EDF-BD8FA91911B7}" type="datetimeFigureOut">
              <a:rPr lang="pl-PL" smtClean="0"/>
              <a:t>31.07.2025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3A8495D-E422-2C71-FEFB-81EDD862A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FC8BC59-368E-3E8D-FA4E-817A62BC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1489-96F8-47B7-80C3-B70C2AE5B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966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CAFBF55-DDC0-1265-06AB-8F619BCBE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B26AB1-540E-E18B-33E1-7AA7AE3F9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0F9B26A-B540-E5EA-2CCF-BCC52842B4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BC725-4CA6-4A9E-9EDF-BD8FA91911B7}" type="datetimeFigureOut">
              <a:rPr lang="pl-PL" smtClean="0"/>
              <a:t>31.07.2025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6034FEB-6122-A79D-186D-24F455C2A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5FBCAA3-CFAB-6D4B-748E-3A6632D5C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41489-96F8-47B7-80C3-B70C2AE5B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251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4A653E56-9D5E-8045-0B49-F42E5E5BB5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Komisja Zdrowia i Spraw Społecznych </a:t>
            </a:r>
          </a:p>
          <a:p>
            <a:r>
              <a:rPr lang="pl-PL" dirty="0"/>
              <a:t>31.07.2025r.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A70AE55-3CD0-65E6-C290-C84D37C2D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52" y="1030288"/>
            <a:ext cx="2976378" cy="232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211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D1D80-6348-D4CF-E94B-64E311EFD6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400167-E053-21BB-CD37-6244C0AE8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600" b="1" dirty="0"/>
              <a:t>Ile płaci Narodowy Fundusz Zdrowia za porody:</a:t>
            </a:r>
          </a:p>
          <a:p>
            <a:pPr marL="0" indent="0" algn="ctr">
              <a:buNone/>
            </a:pPr>
            <a:br>
              <a:rPr lang="pl-PL" sz="2200" dirty="0"/>
            </a:br>
            <a:r>
              <a:rPr lang="pl-PL" sz="2200" dirty="0"/>
              <a:t>- poród fizjologiczny (naturalny) – 1893 zł</a:t>
            </a:r>
            <a:br>
              <a:rPr lang="pl-PL" sz="2200" dirty="0"/>
            </a:br>
            <a:r>
              <a:rPr lang="pl-PL" sz="2200" dirty="0"/>
              <a:t>- poród mnogi lub przedwczesny (cesarka)  – 2 488 zł</a:t>
            </a:r>
          </a:p>
          <a:p>
            <a:pPr marL="0" indent="0" algn="ctr">
              <a:buNone/>
            </a:pPr>
            <a:br>
              <a:rPr lang="pl-PL" sz="2200" dirty="0"/>
            </a:br>
            <a:r>
              <a:rPr lang="pl-PL" sz="2200" dirty="0"/>
              <a:t>- patologia ciąży (powyżej 5 dni) – 3 028 zł</a:t>
            </a:r>
            <a:br>
              <a:rPr lang="pl-PL" sz="2200" dirty="0"/>
            </a:br>
            <a:r>
              <a:rPr lang="pl-PL" sz="2200" dirty="0"/>
              <a:t>- ciężka patologia ciąży (powyżej 6 dni) – 7 139 zł</a:t>
            </a:r>
            <a:br>
              <a:rPr lang="pl-PL" sz="2200" dirty="0"/>
            </a:br>
            <a:r>
              <a:rPr lang="pl-PL" sz="2200" dirty="0"/>
              <a:t>- ciężka patologia z powikłaniami (powyżej 10 dni) – 8 869 zł 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D957E18-0805-B685-40DA-A0FA5C66E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87" y="509880"/>
            <a:ext cx="1574275" cy="122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749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EB979C-D5B1-ADEB-D8DA-E81B3044A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AB2A47-E0DF-61E6-76B0-F28E90987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200" dirty="0"/>
              <a:t>Analiza finansowa od I – VI 2025r. Oddział położniczo – ginekologiczny   </a:t>
            </a:r>
          </a:p>
          <a:p>
            <a:pPr marL="0" indent="0" algn="ctr">
              <a:buNone/>
            </a:pPr>
            <a:endParaRPr lang="pl-PL" sz="2200" dirty="0"/>
          </a:p>
          <a:p>
            <a:pPr marL="0" indent="0" algn="ctr">
              <a:buNone/>
            </a:pPr>
            <a:endParaRPr lang="pl-PL" sz="22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DD9A693-B1F3-8846-8767-4A4288C9F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87" y="509880"/>
            <a:ext cx="1574275" cy="1229273"/>
          </a:xfrm>
          <a:prstGeom prst="rect">
            <a:avLst/>
          </a:prstGeom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54E61177-832C-3702-CA86-E754AAADA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826182"/>
              </p:ext>
            </p:extLst>
          </p:nvPr>
        </p:nvGraphicFramePr>
        <p:xfrm>
          <a:off x="1452281" y="2277722"/>
          <a:ext cx="9753601" cy="2921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2644">
                  <a:extLst>
                    <a:ext uri="{9D8B030D-6E8A-4147-A177-3AD203B41FA5}">
                      <a16:colId xmlns:a16="http://schemas.microsoft.com/office/drawing/2014/main" val="3656899941"/>
                    </a:ext>
                  </a:extLst>
                </a:gridCol>
                <a:gridCol w="883452">
                  <a:extLst>
                    <a:ext uri="{9D8B030D-6E8A-4147-A177-3AD203B41FA5}">
                      <a16:colId xmlns:a16="http://schemas.microsoft.com/office/drawing/2014/main" val="4158597658"/>
                    </a:ext>
                  </a:extLst>
                </a:gridCol>
                <a:gridCol w="894494">
                  <a:extLst>
                    <a:ext uri="{9D8B030D-6E8A-4147-A177-3AD203B41FA5}">
                      <a16:colId xmlns:a16="http://schemas.microsoft.com/office/drawing/2014/main" val="2214314524"/>
                    </a:ext>
                  </a:extLst>
                </a:gridCol>
                <a:gridCol w="886660">
                  <a:extLst>
                    <a:ext uri="{9D8B030D-6E8A-4147-A177-3AD203B41FA5}">
                      <a16:colId xmlns:a16="http://schemas.microsoft.com/office/drawing/2014/main" val="3383947909"/>
                    </a:ext>
                  </a:extLst>
                </a:gridCol>
                <a:gridCol w="887016">
                  <a:extLst>
                    <a:ext uri="{9D8B030D-6E8A-4147-A177-3AD203B41FA5}">
                      <a16:colId xmlns:a16="http://schemas.microsoft.com/office/drawing/2014/main" val="1975367263"/>
                    </a:ext>
                  </a:extLst>
                </a:gridCol>
                <a:gridCol w="897702">
                  <a:extLst>
                    <a:ext uri="{9D8B030D-6E8A-4147-A177-3AD203B41FA5}">
                      <a16:colId xmlns:a16="http://schemas.microsoft.com/office/drawing/2014/main" val="393916439"/>
                    </a:ext>
                  </a:extLst>
                </a:gridCol>
                <a:gridCol w="983197">
                  <a:extLst>
                    <a:ext uri="{9D8B030D-6E8A-4147-A177-3AD203B41FA5}">
                      <a16:colId xmlns:a16="http://schemas.microsoft.com/office/drawing/2014/main" val="2958977869"/>
                    </a:ext>
                  </a:extLst>
                </a:gridCol>
                <a:gridCol w="1168436">
                  <a:extLst>
                    <a:ext uri="{9D8B030D-6E8A-4147-A177-3AD203B41FA5}">
                      <a16:colId xmlns:a16="http://schemas.microsoft.com/office/drawing/2014/main" val="4176765651"/>
                    </a:ext>
                  </a:extLst>
                </a:gridCol>
              </a:tblGrid>
              <a:tr h="358471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 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Styczeń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Luty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Marzec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Kwiecień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Maj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Czerwiec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Razem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5669562"/>
                  </a:ext>
                </a:extLst>
              </a:tr>
              <a:tr h="358471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>
                          <a:effectLst/>
                        </a:rPr>
                        <a:t>KOSZTY RAZEM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984 997,33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978 589,75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1 120 522,33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972 923,86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1 063 921,21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1 024 997,40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u="none" strike="noStrike" dirty="0">
                          <a:effectLst/>
                        </a:rPr>
                        <a:t>6 145 951,88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3410369"/>
                  </a:ext>
                </a:extLst>
              </a:tr>
              <a:tr h="358471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>
                          <a:effectLst/>
                        </a:rPr>
                        <a:t>przychody ryczałt NFZ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>
                          <a:effectLst/>
                        </a:rPr>
                        <a:t>474 344,16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>
                          <a:effectLst/>
                        </a:rPr>
                        <a:t>442 289,76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408 824,39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550 083,49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>
                          <a:effectLst/>
                        </a:rPr>
                        <a:t>491 746,27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>
                          <a:effectLst/>
                        </a:rPr>
                        <a:t>300 041,43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u="none" strike="noStrike" dirty="0">
                          <a:effectLst/>
                        </a:rPr>
                        <a:t>2 667 329,50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1630087"/>
                  </a:ext>
                </a:extLst>
              </a:tr>
              <a:tr h="358471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przychody  NFZ PORODY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172 183,64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159 923,44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>
                          <a:effectLst/>
                        </a:rPr>
                        <a:t>149 305,33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>
                          <a:effectLst/>
                        </a:rPr>
                        <a:t>156 137,20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>
                          <a:effectLst/>
                        </a:rPr>
                        <a:t>166 774,73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232 763,43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u="none" strike="noStrike" dirty="0">
                          <a:effectLst/>
                        </a:rPr>
                        <a:t>1 037 087,77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995607"/>
                  </a:ext>
                </a:extLst>
              </a:tr>
              <a:tr h="358471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>
                          <a:effectLst/>
                        </a:rPr>
                        <a:t>przychody ryczałt POZOSTALI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7 484,13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>
                          <a:effectLst/>
                        </a:rPr>
                        <a:t>1 260,00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3 035,60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3 736,50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3 470,00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1 310,00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u="none" strike="noStrike" dirty="0">
                          <a:effectLst/>
                        </a:rPr>
                        <a:t>20 296,23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7400880"/>
                  </a:ext>
                </a:extLst>
              </a:tr>
              <a:tr h="358471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przychody poza ryczałtem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0,00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0,00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2 882,90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>
                          <a:effectLst/>
                        </a:rPr>
                        <a:t>6 422,27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1 000,42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2 470,53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u="none" strike="noStrike" dirty="0">
                          <a:effectLst/>
                        </a:rPr>
                        <a:t>12 776,12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8281974"/>
                  </a:ext>
                </a:extLst>
              </a:tr>
              <a:tr h="358471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dodatkowe przychody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0,00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0,00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0,00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0,00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0,00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98 159,43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u="none" strike="noStrike" dirty="0">
                          <a:effectLst/>
                        </a:rPr>
                        <a:t>98 159,43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7813171"/>
                  </a:ext>
                </a:extLst>
              </a:tr>
              <a:tr h="412511">
                <a:tc>
                  <a:txBody>
                    <a:bodyPr/>
                    <a:lstStyle/>
                    <a:p>
                      <a:pPr algn="l" fontAlgn="b"/>
                      <a:r>
                        <a:rPr lang="pl-PL" sz="1300" b="1" u="none" strike="noStrike" dirty="0">
                          <a:effectLst/>
                        </a:rPr>
                        <a:t>wynik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-330 985,40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-375 116,55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-556 474,11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-256 544,40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-400 929,79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-390 252,58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-2 310 302,83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7676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479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C4922A-628B-BF70-4A71-43583D0E2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200" b="1" dirty="0"/>
              <a:t>Analiza finansowa od I – VI 2025r. Oddział noworodkowy  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DE48E100-4EE6-B834-8925-8513A3B57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272755"/>
              </p:ext>
            </p:extLst>
          </p:nvPr>
        </p:nvGraphicFramePr>
        <p:xfrm>
          <a:off x="1963270" y="2537012"/>
          <a:ext cx="9027459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0777">
                  <a:extLst>
                    <a:ext uri="{9D8B030D-6E8A-4147-A177-3AD203B41FA5}">
                      <a16:colId xmlns:a16="http://schemas.microsoft.com/office/drawing/2014/main" val="466360984"/>
                    </a:ext>
                  </a:extLst>
                </a:gridCol>
                <a:gridCol w="905435">
                  <a:extLst>
                    <a:ext uri="{9D8B030D-6E8A-4147-A177-3AD203B41FA5}">
                      <a16:colId xmlns:a16="http://schemas.microsoft.com/office/drawing/2014/main" val="2448403770"/>
                    </a:ext>
                  </a:extLst>
                </a:gridCol>
                <a:gridCol w="824753">
                  <a:extLst>
                    <a:ext uri="{9D8B030D-6E8A-4147-A177-3AD203B41FA5}">
                      <a16:colId xmlns:a16="http://schemas.microsoft.com/office/drawing/2014/main" val="1535194277"/>
                    </a:ext>
                  </a:extLst>
                </a:gridCol>
                <a:gridCol w="923365">
                  <a:extLst>
                    <a:ext uri="{9D8B030D-6E8A-4147-A177-3AD203B41FA5}">
                      <a16:colId xmlns:a16="http://schemas.microsoft.com/office/drawing/2014/main" val="4022644698"/>
                    </a:ext>
                  </a:extLst>
                </a:gridCol>
                <a:gridCol w="815788">
                  <a:extLst>
                    <a:ext uri="{9D8B030D-6E8A-4147-A177-3AD203B41FA5}">
                      <a16:colId xmlns:a16="http://schemas.microsoft.com/office/drawing/2014/main" val="894039366"/>
                    </a:ext>
                  </a:extLst>
                </a:gridCol>
                <a:gridCol w="868279">
                  <a:extLst>
                    <a:ext uri="{9D8B030D-6E8A-4147-A177-3AD203B41FA5}">
                      <a16:colId xmlns:a16="http://schemas.microsoft.com/office/drawing/2014/main" val="926211604"/>
                    </a:ext>
                  </a:extLst>
                </a:gridCol>
                <a:gridCol w="875744">
                  <a:extLst>
                    <a:ext uri="{9D8B030D-6E8A-4147-A177-3AD203B41FA5}">
                      <a16:colId xmlns:a16="http://schemas.microsoft.com/office/drawing/2014/main" val="3253322355"/>
                    </a:ext>
                  </a:extLst>
                </a:gridCol>
                <a:gridCol w="963318">
                  <a:extLst>
                    <a:ext uri="{9D8B030D-6E8A-4147-A177-3AD203B41FA5}">
                      <a16:colId xmlns:a16="http://schemas.microsoft.com/office/drawing/2014/main" val="4219698290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Styczeń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Luty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Marzec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Kwiecień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Maj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Czerwiec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Razem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170905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ogółem koszty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>
                          <a:effectLst/>
                        </a:rPr>
                        <a:t>279 057,68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296 117,09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363 640,15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311 218,91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311 782,17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331 957,68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1 893 773,68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45095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przychody 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228 531,16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200 014,28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192 642,63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218 711,91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196 710,50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>
                          <a:effectLst/>
                        </a:rPr>
                        <a:t>290 912,82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1 327 523,30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997669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"/>
                      <a:r>
                        <a:rPr lang="pl-PL" sz="1300" b="1" u="none" strike="noStrike" dirty="0">
                          <a:effectLst/>
                        </a:rPr>
                        <a:t>wynik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-50 526,52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-96 102,81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-170 997,52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-92 507,00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-115 071,67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-41 044,86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</a:rPr>
                        <a:t>-566 250,38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6926326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0219DF85-B80E-E9FD-58B9-CB4805C126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87" y="509880"/>
            <a:ext cx="1574275" cy="122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87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AA77D-9ED4-3E44-6421-403E3D765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DAF353-0887-EEAB-AD67-7AC73CCF6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000" b="1" dirty="0"/>
              <a:t>Dalsze plany i założenia…</a:t>
            </a:r>
          </a:p>
          <a:p>
            <a:pPr marL="0" indent="0" algn="ctr">
              <a:buNone/>
            </a:pPr>
            <a:endParaRPr lang="pl-PL" sz="2600" b="1" dirty="0"/>
          </a:p>
          <a:p>
            <a:pPr algn="ctr">
              <a:buFontTx/>
              <a:buChar char="-"/>
            </a:pPr>
            <a:r>
              <a:rPr lang="pl-PL" sz="1600" b="1" dirty="0"/>
              <a:t>Praca na 1 poziomie</a:t>
            </a:r>
          </a:p>
          <a:p>
            <a:pPr algn="ctr">
              <a:buFontTx/>
              <a:buChar char="-"/>
            </a:pPr>
            <a:r>
              <a:rPr lang="pl-PL" sz="1600" b="1" dirty="0"/>
              <a:t>Krótkie zabiegi planowane w wyznaczone dni</a:t>
            </a:r>
          </a:p>
          <a:p>
            <a:pPr algn="ctr">
              <a:buFontTx/>
              <a:buChar char="-"/>
            </a:pPr>
            <a:r>
              <a:rPr lang="pl-PL" sz="1600" b="1" dirty="0"/>
              <a:t>Dostępność poradni również w godzinach popołudniowych</a:t>
            </a:r>
          </a:p>
          <a:p>
            <a:pPr algn="ctr">
              <a:buFontTx/>
              <a:buChar char="-"/>
            </a:pPr>
            <a:r>
              <a:rPr lang="pl-PL" sz="1600" b="1" dirty="0"/>
              <a:t>Zawieszenie łóżek na oddziale położniczo – ginekologicznym do 15 i na oddziale noworodkowym do 5</a:t>
            </a:r>
          </a:p>
          <a:p>
            <a:pPr algn="ctr">
              <a:buFontTx/>
              <a:buChar char="-"/>
            </a:pPr>
            <a:endParaRPr lang="pl-PL" sz="1600" b="1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AE4042B-172E-16AF-D16D-5AB4EE472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87" y="509880"/>
            <a:ext cx="1574275" cy="122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2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D9B4B189-B4CA-3005-C6E8-CCD5484353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207677"/>
              </p:ext>
            </p:extLst>
          </p:nvPr>
        </p:nvGraphicFramePr>
        <p:xfrm>
          <a:off x="838200" y="1825625"/>
          <a:ext cx="10515596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374753504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303146627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444205655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263680890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5639201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861903990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4067430125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Statystyka dot. liczby dzieci urodzonych i zameldowanych na terenie powiatu jarocińskiego,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a urodzonych w Szpitalu Powiatowym w Jarocinie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518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2020r.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2021r.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2022r.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2023r.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2024r.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Stan na 28.07.2025r.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489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GM. JAROCIN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595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799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714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840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GM. JARACZEWO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855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GM. KOTLIN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469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GM. ŻERKÓW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678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/>
                        <a:t>RAZEM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854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1082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946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815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704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308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948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887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ILOŚĆ PORODÓW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729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757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552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099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/>
                        <a:t>ILOŚĆ PORODÓW Z POWIATU JAROCIŃSKIEGO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523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472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386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340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326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177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486321"/>
                  </a:ext>
                </a:extLst>
              </a:tr>
            </a:tbl>
          </a:graphicData>
        </a:graphic>
      </p:graphicFrame>
      <p:pic>
        <p:nvPicPr>
          <p:cNvPr id="4" name="Obraz 3">
            <a:extLst>
              <a:ext uri="{FF2B5EF4-FFF2-40B4-BE49-F238E27FC236}">
                <a16:creationId xmlns:a16="http://schemas.microsoft.com/office/drawing/2014/main" id="{5A946661-9407-E9FA-CD51-735A27D6F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87" y="509880"/>
            <a:ext cx="1574275" cy="122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611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B838F4A5-43F7-45EA-BA13-9566E81D81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274748"/>
              </p:ext>
            </p:extLst>
          </p:nvPr>
        </p:nvGraphicFramePr>
        <p:xfrm>
          <a:off x="838200" y="1825625"/>
          <a:ext cx="10515600" cy="251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35284359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11496243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294367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2305517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82440369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7874265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200" dirty="0"/>
                        <a:t>Jaki jest procent dzieci urodzonych w powiecie jarocińskim do ilości porodów </a:t>
                      </a:r>
                      <a:br>
                        <a:rPr lang="pl-PL" sz="2200" dirty="0"/>
                      </a:br>
                      <a:r>
                        <a:rPr lang="pl-PL" sz="2200" dirty="0"/>
                        <a:t>w Szpitalu Powiatowym na przestrzeni lat 2020-2024?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796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2020r.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2021r.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2022r.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2023r.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2024r.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13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Ilość urodzeń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946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704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632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Ilość porodów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523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474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60 %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46%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878148"/>
                  </a:ext>
                </a:extLst>
              </a:tr>
            </a:tbl>
          </a:graphicData>
        </a:graphic>
      </p:graphicFrame>
      <p:pic>
        <p:nvPicPr>
          <p:cNvPr id="4" name="Obraz 3">
            <a:extLst>
              <a:ext uri="{FF2B5EF4-FFF2-40B4-BE49-F238E27FC236}">
                <a16:creationId xmlns:a16="http://schemas.microsoft.com/office/drawing/2014/main" id="{A5F429A1-9F10-40CF-8227-B6045B5D6B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87" y="509880"/>
            <a:ext cx="1574275" cy="122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433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14865A-CD6B-55D3-8121-C258D2E5E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9153"/>
            <a:ext cx="10515600" cy="4437810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Zmiany dot. liczby łóżek i ich wykorzystania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CFA34E5-A78C-8B66-3273-3BAD4B7B4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87" y="509880"/>
            <a:ext cx="1574275" cy="1229273"/>
          </a:xfrm>
          <a:prstGeom prst="rect">
            <a:avLst/>
          </a:prstGeom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9C428CB-38FA-B47D-7FEA-98AD6EE6D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81408"/>
              </p:ext>
            </p:extLst>
          </p:nvPr>
        </p:nvGraphicFramePr>
        <p:xfrm>
          <a:off x="932330" y="2353235"/>
          <a:ext cx="10421469" cy="1798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7163">
                  <a:extLst>
                    <a:ext uri="{9D8B030D-6E8A-4147-A177-3AD203B41FA5}">
                      <a16:colId xmlns:a16="http://schemas.microsoft.com/office/drawing/2014/main" val="4237768526"/>
                    </a:ext>
                  </a:extLst>
                </a:gridCol>
                <a:gridCol w="942464">
                  <a:extLst>
                    <a:ext uri="{9D8B030D-6E8A-4147-A177-3AD203B41FA5}">
                      <a16:colId xmlns:a16="http://schemas.microsoft.com/office/drawing/2014/main" val="1135797020"/>
                    </a:ext>
                  </a:extLst>
                </a:gridCol>
                <a:gridCol w="653874">
                  <a:extLst>
                    <a:ext uri="{9D8B030D-6E8A-4147-A177-3AD203B41FA5}">
                      <a16:colId xmlns:a16="http://schemas.microsoft.com/office/drawing/2014/main" val="4231115479"/>
                    </a:ext>
                  </a:extLst>
                </a:gridCol>
                <a:gridCol w="904814">
                  <a:extLst>
                    <a:ext uri="{9D8B030D-6E8A-4147-A177-3AD203B41FA5}">
                      <a16:colId xmlns:a16="http://schemas.microsoft.com/office/drawing/2014/main" val="2879777320"/>
                    </a:ext>
                  </a:extLst>
                </a:gridCol>
                <a:gridCol w="552144">
                  <a:extLst>
                    <a:ext uri="{9D8B030D-6E8A-4147-A177-3AD203B41FA5}">
                      <a16:colId xmlns:a16="http://schemas.microsoft.com/office/drawing/2014/main" val="1482100568"/>
                    </a:ext>
                  </a:extLst>
                </a:gridCol>
                <a:gridCol w="927156">
                  <a:extLst>
                    <a:ext uri="{9D8B030D-6E8A-4147-A177-3AD203B41FA5}">
                      <a16:colId xmlns:a16="http://schemas.microsoft.com/office/drawing/2014/main" val="3569159480"/>
                    </a:ext>
                  </a:extLst>
                </a:gridCol>
                <a:gridCol w="577967">
                  <a:extLst>
                    <a:ext uri="{9D8B030D-6E8A-4147-A177-3AD203B41FA5}">
                      <a16:colId xmlns:a16="http://schemas.microsoft.com/office/drawing/2014/main" val="3759708932"/>
                    </a:ext>
                  </a:extLst>
                </a:gridCol>
                <a:gridCol w="906056">
                  <a:extLst>
                    <a:ext uri="{9D8B030D-6E8A-4147-A177-3AD203B41FA5}">
                      <a16:colId xmlns:a16="http://schemas.microsoft.com/office/drawing/2014/main" val="4277103617"/>
                    </a:ext>
                  </a:extLst>
                </a:gridCol>
                <a:gridCol w="550902">
                  <a:extLst>
                    <a:ext uri="{9D8B030D-6E8A-4147-A177-3AD203B41FA5}">
                      <a16:colId xmlns:a16="http://schemas.microsoft.com/office/drawing/2014/main" val="2552304026"/>
                    </a:ext>
                  </a:extLst>
                </a:gridCol>
                <a:gridCol w="935291">
                  <a:extLst>
                    <a:ext uri="{9D8B030D-6E8A-4147-A177-3AD203B41FA5}">
                      <a16:colId xmlns:a16="http://schemas.microsoft.com/office/drawing/2014/main" val="3974343275"/>
                    </a:ext>
                  </a:extLst>
                </a:gridCol>
                <a:gridCol w="536719">
                  <a:extLst>
                    <a:ext uri="{9D8B030D-6E8A-4147-A177-3AD203B41FA5}">
                      <a16:colId xmlns:a16="http://schemas.microsoft.com/office/drawing/2014/main" val="2993375864"/>
                    </a:ext>
                  </a:extLst>
                </a:gridCol>
                <a:gridCol w="922286">
                  <a:extLst>
                    <a:ext uri="{9D8B030D-6E8A-4147-A177-3AD203B41FA5}">
                      <a16:colId xmlns:a16="http://schemas.microsoft.com/office/drawing/2014/main" val="759601604"/>
                    </a:ext>
                  </a:extLst>
                </a:gridCol>
                <a:gridCol w="510590">
                  <a:extLst>
                    <a:ext uri="{9D8B030D-6E8A-4147-A177-3AD203B41FA5}">
                      <a16:colId xmlns:a16="http://schemas.microsoft.com/office/drawing/2014/main" val="2196325023"/>
                    </a:ext>
                  </a:extLst>
                </a:gridCol>
                <a:gridCol w="894043">
                  <a:extLst>
                    <a:ext uri="{9D8B030D-6E8A-4147-A177-3AD203B41FA5}">
                      <a16:colId xmlns:a16="http://schemas.microsoft.com/office/drawing/2014/main" val="2251534310"/>
                    </a:ext>
                  </a:extLst>
                </a:gridCol>
              </a:tblGrid>
              <a:tr h="305586">
                <a:tc gridSpan="14">
                  <a:txBody>
                    <a:bodyPr/>
                    <a:lstStyle/>
                    <a:p>
                      <a:pPr algn="l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Oddział Położniczo - Ginekologiczny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6714592"/>
                  </a:ext>
                </a:extLst>
              </a:tr>
              <a:tr h="30558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I-V 2025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VI-VII 2025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242511"/>
                  </a:ext>
                </a:extLst>
              </a:tr>
              <a:tr h="88223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5395244"/>
                  </a:ext>
                </a:extLst>
              </a:tr>
              <a:tr h="30558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7354316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0DF0031C-7364-740E-4BE3-6580FC4405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19096"/>
              </p:ext>
            </p:extLst>
          </p:nvPr>
        </p:nvGraphicFramePr>
        <p:xfrm>
          <a:off x="932330" y="4238703"/>
          <a:ext cx="10421477" cy="1606286"/>
        </p:xfrm>
        <a:graphic>
          <a:graphicData uri="http://schemas.openxmlformats.org/drawingml/2006/table">
            <a:tbl>
              <a:tblPr/>
              <a:tblGrid>
                <a:gridCol w="722460">
                  <a:extLst>
                    <a:ext uri="{9D8B030D-6E8A-4147-A177-3AD203B41FA5}">
                      <a16:colId xmlns:a16="http://schemas.microsoft.com/office/drawing/2014/main" val="56856547"/>
                    </a:ext>
                  </a:extLst>
                </a:gridCol>
                <a:gridCol w="903074">
                  <a:extLst>
                    <a:ext uri="{9D8B030D-6E8A-4147-A177-3AD203B41FA5}">
                      <a16:colId xmlns:a16="http://schemas.microsoft.com/office/drawing/2014/main" val="1010531500"/>
                    </a:ext>
                  </a:extLst>
                </a:gridCol>
                <a:gridCol w="577968">
                  <a:extLst>
                    <a:ext uri="{9D8B030D-6E8A-4147-A177-3AD203B41FA5}">
                      <a16:colId xmlns:a16="http://schemas.microsoft.com/office/drawing/2014/main" val="2569272081"/>
                    </a:ext>
                  </a:extLst>
                </a:gridCol>
                <a:gridCol w="878992">
                  <a:extLst>
                    <a:ext uri="{9D8B030D-6E8A-4147-A177-3AD203B41FA5}">
                      <a16:colId xmlns:a16="http://schemas.microsoft.com/office/drawing/2014/main" val="4095054294"/>
                    </a:ext>
                  </a:extLst>
                </a:gridCol>
                <a:gridCol w="577968">
                  <a:extLst>
                    <a:ext uri="{9D8B030D-6E8A-4147-A177-3AD203B41FA5}">
                      <a16:colId xmlns:a16="http://schemas.microsoft.com/office/drawing/2014/main" val="512132283"/>
                    </a:ext>
                  </a:extLst>
                </a:gridCol>
                <a:gridCol w="927156">
                  <a:extLst>
                    <a:ext uri="{9D8B030D-6E8A-4147-A177-3AD203B41FA5}">
                      <a16:colId xmlns:a16="http://schemas.microsoft.com/office/drawing/2014/main" val="1079237105"/>
                    </a:ext>
                  </a:extLst>
                </a:gridCol>
                <a:gridCol w="577968">
                  <a:extLst>
                    <a:ext uri="{9D8B030D-6E8A-4147-A177-3AD203B41FA5}">
                      <a16:colId xmlns:a16="http://schemas.microsoft.com/office/drawing/2014/main" val="2780295117"/>
                    </a:ext>
                  </a:extLst>
                </a:gridCol>
                <a:gridCol w="878992">
                  <a:extLst>
                    <a:ext uri="{9D8B030D-6E8A-4147-A177-3AD203B41FA5}">
                      <a16:colId xmlns:a16="http://schemas.microsoft.com/office/drawing/2014/main" val="3701330705"/>
                    </a:ext>
                  </a:extLst>
                </a:gridCol>
                <a:gridCol w="577968">
                  <a:extLst>
                    <a:ext uri="{9D8B030D-6E8A-4147-A177-3AD203B41FA5}">
                      <a16:colId xmlns:a16="http://schemas.microsoft.com/office/drawing/2014/main" val="3663988938"/>
                    </a:ext>
                  </a:extLst>
                </a:gridCol>
                <a:gridCol w="894043">
                  <a:extLst>
                    <a:ext uri="{9D8B030D-6E8A-4147-A177-3AD203B41FA5}">
                      <a16:colId xmlns:a16="http://schemas.microsoft.com/office/drawing/2014/main" val="1702377033"/>
                    </a:ext>
                  </a:extLst>
                </a:gridCol>
                <a:gridCol w="577968">
                  <a:extLst>
                    <a:ext uri="{9D8B030D-6E8A-4147-A177-3AD203B41FA5}">
                      <a16:colId xmlns:a16="http://schemas.microsoft.com/office/drawing/2014/main" val="979160475"/>
                    </a:ext>
                  </a:extLst>
                </a:gridCol>
                <a:gridCol w="854909">
                  <a:extLst>
                    <a:ext uri="{9D8B030D-6E8A-4147-A177-3AD203B41FA5}">
                      <a16:colId xmlns:a16="http://schemas.microsoft.com/office/drawing/2014/main" val="2985502355"/>
                    </a:ext>
                  </a:extLst>
                </a:gridCol>
                <a:gridCol w="577968">
                  <a:extLst>
                    <a:ext uri="{9D8B030D-6E8A-4147-A177-3AD203B41FA5}">
                      <a16:colId xmlns:a16="http://schemas.microsoft.com/office/drawing/2014/main" val="1682971256"/>
                    </a:ext>
                  </a:extLst>
                </a:gridCol>
                <a:gridCol w="894043">
                  <a:extLst>
                    <a:ext uri="{9D8B030D-6E8A-4147-A177-3AD203B41FA5}">
                      <a16:colId xmlns:a16="http://schemas.microsoft.com/office/drawing/2014/main" val="854953524"/>
                    </a:ext>
                  </a:extLst>
                </a:gridCol>
              </a:tblGrid>
              <a:tr h="298050">
                <a:tc gridSpan="14">
                  <a:txBody>
                    <a:bodyPr/>
                    <a:lstStyle/>
                    <a:p>
                      <a:pPr algn="l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Oddział Noworodkowy</a:t>
                      </a:r>
                    </a:p>
                  </a:txBody>
                  <a:tcPr marL="9118" marR="9118" marT="91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334316"/>
                  </a:ext>
                </a:extLst>
              </a:tr>
              <a:tr h="26716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I-V 2025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VI-VII 2025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609615"/>
                  </a:ext>
                </a:extLst>
              </a:tr>
              <a:tr h="77391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wykorzystania łóżek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7061499"/>
                  </a:ext>
                </a:extLst>
              </a:tr>
              <a:tr h="26716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36,99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39,11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36,13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45,32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38,50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777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867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C7CE29-42CB-B7AD-D06A-7603DA26E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020273-1239-1EB0-A017-4A2E41D0E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Normy zatrudnienia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000" dirty="0"/>
              <a:t>  </a:t>
            </a:r>
          </a:p>
          <a:p>
            <a:pPr marL="0" indent="0" algn="ctr">
              <a:buNone/>
            </a:pPr>
            <a:endParaRPr lang="pl-PL" sz="2000" dirty="0"/>
          </a:p>
          <a:p>
            <a:pPr marL="0" indent="0" algn="ctr">
              <a:buNone/>
            </a:pPr>
            <a:endParaRPr lang="pl-PL" sz="2000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B58B53C-48E0-82AB-721E-34B43183A3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87" y="509880"/>
            <a:ext cx="1574275" cy="1229273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64517AE-2971-9E28-893E-FDD683577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438388"/>
              </p:ext>
            </p:extLst>
          </p:nvPr>
        </p:nvGraphicFramePr>
        <p:xfrm>
          <a:off x="1057788" y="2680447"/>
          <a:ext cx="10363249" cy="3381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5117">
                  <a:extLst>
                    <a:ext uri="{9D8B030D-6E8A-4147-A177-3AD203B41FA5}">
                      <a16:colId xmlns:a16="http://schemas.microsoft.com/office/drawing/2014/main" val="1538047708"/>
                    </a:ext>
                  </a:extLst>
                </a:gridCol>
                <a:gridCol w="893896">
                  <a:extLst>
                    <a:ext uri="{9D8B030D-6E8A-4147-A177-3AD203B41FA5}">
                      <a16:colId xmlns:a16="http://schemas.microsoft.com/office/drawing/2014/main" val="2365886839"/>
                    </a:ext>
                  </a:extLst>
                </a:gridCol>
                <a:gridCol w="619768">
                  <a:extLst>
                    <a:ext uri="{9D8B030D-6E8A-4147-A177-3AD203B41FA5}">
                      <a16:colId xmlns:a16="http://schemas.microsoft.com/office/drawing/2014/main" val="140445868"/>
                    </a:ext>
                  </a:extLst>
                </a:gridCol>
                <a:gridCol w="870060">
                  <a:extLst>
                    <a:ext uri="{9D8B030D-6E8A-4147-A177-3AD203B41FA5}">
                      <a16:colId xmlns:a16="http://schemas.microsoft.com/office/drawing/2014/main" val="2490707175"/>
                    </a:ext>
                  </a:extLst>
                </a:gridCol>
                <a:gridCol w="572094">
                  <a:extLst>
                    <a:ext uri="{9D8B030D-6E8A-4147-A177-3AD203B41FA5}">
                      <a16:colId xmlns:a16="http://schemas.microsoft.com/office/drawing/2014/main" val="337517010"/>
                    </a:ext>
                  </a:extLst>
                </a:gridCol>
                <a:gridCol w="917736">
                  <a:extLst>
                    <a:ext uri="{9D8B030D-6E8A-4147-A177-3AD203B41FA5}">
                      <a16:colId xmlns:a16="http://schemas.microsoft.com/office/drawing/2014/main" val="2581411111"/>
                    </a:ext>
                  </a:extLst>
                </a:gridCol>
                <a:gridCol w="572094">
                  <a:extLst>
                    <a:ext uri="{9D8B030D-6E8A-4147-A177-3AD203B41FA5}">
                      <a16:colId xmlns:a16="http://schemas.microsoft.com/office/drawing/2014/main" val="3442870525"/>
                    </a:ext>
                  </a:extLst>
                </a:gridCol>
                <a:gridCol w="870060">
                  <a:extLst>
                    <a:ext uri="{9D8B030D-6E8A-4147-A177-3AD203B41FA5}">
                      <a16:colId xmlns:a16="http://schemas.microsoft.com/office/drawing/2014/main" val="2271703330"/>
                    </a:ext>
                  </a:extLst>
                </a:gridCol>
                <a:gridCol w="572094">
                  <a:extLst>
                    <a:ext uri="{9D8B030D-6E8A-4147-A177-3AD203B41FA5}">
                      <a16:colId xmlns:a16="http://schemas.microsoft.com/office/drawing/2014/main" val="3506989901"/>
                    </a:ext>
                  </a:extLst>
                </a:gridCol>
                <a:gridCol w="884960">
                  <a:extLst>
                    <a:ext uri="{9D8B030D-6E8A-4147-A177-3AD203B41FA5}">
                      <a16:colId xmlns:a16="http://schemas.microsoft.com/office/drawing/2014/main" val="1799247841"/>
                    </a:ext>
                  </a:extLst>
                </a:gridCol>
                <a:gridCol w="572094">
                  <a:extLst>
                    <a:ext uri="{9D8B030D-6E8A-4147-A177-3AD203B41FA5}">
                      <a16:colId xmlns:a16="http://schemas.microsoft.com/office/drawing/2014/main" val="2232692615"/>
                    </a:ext>
                  </a:extLst>
                </a:gridCol>
                <a:gridCol w="846222">
                  <a:extLst>
                    <a:ext uri="{9D8B030D-6E8A-4147-A177-3AD203B41FA5}">
                      <a16:colId xmlns:a16="http://schemas.microsoft.com/office/drawing/2014/main" val="2957965075"/>
                    </a:ext>
                  </a:extLst>
                </a:gridCol>
                <a:gridCol w="572094">
                  <a:extLst>
                    <a:ext uri="{9D8B030D-6E8A-4147-A177-3AD203B41FA5}">
                      <a16:colId xmlns:a16="http://schemas.microsoft.com/office/drawing/2014/main" val="86387921"/>
                    </a:ext>
                  </a:extLst>
                </a:gridCol>
                <a:gridCol w="884960">
                  <a:extLst>
                    <a:ext uri="{9D8B030D-6E8A-4147-A177-3AD203B41FA5}">
                      <a16:colId xmlns:a16="http://schemas.microsoft.com/office/drawing/2014/main" val="1470888389"/>
                    </a:ext>
                  </a:extLst>
                </a:gridCol>
              </a:tblGrid>
              <a:tr h="47785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Oddział Położniczo - Ginekologiczny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pl-PL" sz="1300" u="none" strike="noStrike" dirty="0">
                          <a:effectLst/>
                        </a:rPr>
                        <a:t>norma zatrudnienia pielęgniarki lub położnej - równoważnik co najmniej 0,7 etatu na 1 łóżko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582449"/>
                  </a:ext>
                </a:extLst>
              </a:tr>
              <a:tr h="22528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2020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2021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2022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2023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2024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I-V 2025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VI-VII 2025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552996"/>
                  </a:ext>
                </a:extLst>
              </a:tr>
              <a:tr h="43899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Liczba łóżek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norma zatrudnienia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Liczba łóżek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norma zatrudnienia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Liczba łóżek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norma zatrudnienia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Liczba łóżek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norma zatrudnienia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Liczba łóżek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norma zatrudnienia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Liczba łóżek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norma zatrudnienia 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Liczba łóżek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norma zatrudnienia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3968757332"/>
                  </a:ext>
                </a:extLst>
              </a:tr>
              <a:tr h="22528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33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23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33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23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33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23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27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19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27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19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27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19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17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12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extLst>
                  <a:ext uri="{0D108BD9-81ED-4DB2-BD59-A6C34878D82A}">
                    <a16:rowId xmlns:a16="http://schemas.microsoft.com/office/drawing/2014/main" val="2628508622"/>
                  </a:ext>
                </a:extLst>
              </a:tr>
              <a:tr h="205855"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76" marR="9076" marT="9076" marB="0" anchor="b"/>
                </a:tc>
                <a:extLst>
                  <a:ext uri="{0D108BD9-81ED-4DB2-BD59-A6C34878D82A}">
                    <a16:rowId xmlns:a16="http://schemas.microsoft.com/office/drawing/2014/main" val="1946558210"/>
                  </a:ext>
                </a:extLst>
              </a:tr>
              <a:tr h="205855"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3028471869"/>
                  </a:ext>
                </a:extLst>
              </a:tr>
              <a:tr h="7109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Oddział Noworodkowy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pl-PL" sz="1300" b="0" u="none" strike="noStrike" dirty="0">
                          <a:effectLst/>
                        </a:rPr>
                        <a:t>norma zatrudnienia równoważnik co najmniej 0,8 etatu pielęgniarki lub położnej na 1 łóżko (stanowisko) noworodkowe </a:t>
                      </a:r>
                      <a:br>
                        <a:rPr lang="pl-PL" sz="1300" b="0" u="none" strike="noStrike" dirty="0">
                          <a:effectLst/>
                        </a:rPr>
                      </a:br>
                      <a:r>
                        <a:rPr lang="pl-PL" sz="1300" b="0" u="none" strike="noStrike" dirty="0">
                          <a:effectLst/>
                        </a:rPr>
                        <a:t>(w tym, w systemie „matka z dzieckiem”)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847166"/>
                  </a:ext>
                </a:extLst>
              </a:tr>
              <a:tr h="22528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2020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2021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2022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2023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2024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I-V 2025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VI-VII 2025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63018"/>
                  </a:ext>
                </a:extLst>
              </a:tr>
              <a:tr h="43899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Liczba łóżek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norma zatrudnienia 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Liczba łóżek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norma zatrudnienia 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Liczba łóżek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norma zatrudnienia 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Liczba łóżek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norma zatrudnienia 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Liczba łóżek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norma zatrudnienia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Liczba łóżek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norma zatrudnienia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Liczba łóżek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norma zatrudnienia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2410738820"/>
                  </a:ext>
                </a:extLst>
              </a:tr>
              <a:tr h="22528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15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12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15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12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15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12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10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8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10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8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10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8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8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6,5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3525037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636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418A3E-42CB-76B1-F4B7-F36F66F3D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52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Zatrudnienie na przestrzeni lat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E7C6B610-8A32-B3B8-0216-3CEBB02E2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696853"/>
              </p:ext>
            </p:extLst>
          </p:nvPr>
        </p:nvGraphicFramePr>
        <p:xfrm>
          <a:off x="914400" y="2447365"/>
          <a:ext cx="10439399" cy="4079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2713">
                  <a:extLst>
                    <a:ext uri="{9D8B030D-6E8A-4147-A177-3AD203B41FA5}">
                      <a16:colId xmlns:a16="http://schemas.microsoft.com/office/drawing/2014/main" val="1925040450"/>
                    </a:ext>
                  </a:extLst>
                </a:gridCol>
                <a:gridCol w="811772">
                  <a:extLst>
                    <a:ext uri="{9D8B030D-6E8A-4147-A177-3AD203B41FA5}">
                      <a16:colId xmlns:a16="http://schemas.microsoft.com/office/drawing/2014/main" val="3603695961"/>
                    </a:ext>
                  </a:extLst>
                </a:gridCol>
                <a:gridCol w="703537">
                  <a:extLst>
                    <a:ext uri="{9D8B030D-6E8A-4147-A177-3AD203B41FA5}">
                      <a16:colId xmlns:a16="http://schemas.microsoft.com/office/drawing/2014/main" val="1619014020"/>
                    </a:ext>
                  </a:extLst>
                </a:gridCol>
                <a:gridCol w="746832">
                  <a:extLst>
                    <a:ext uri="{9D8B030D-6E8A-4147-A177-3AD203B41FA5}">
                      <a16:colId xmlns:a16="http://schemas.microsoft.com/office/drawing/2014/main" val="235688380"/>
                    </a:ext>
                  </a:extLst>
                </a:gridCol>
                <a:gridCol w="703537">
                  <a:extLst>
                    <a:ext uri="{9D8B030D-6E8A-4147-A177-3AD203B41FA5}">
                      <a16:colId xmlns:a16="http://schemas.microsoft.com/office/drawing/2014/main" val="3065201211"/>
                    </a:ext>
                  </a:extLst>
                </a:gridCol>
                <a:gridCol w="833421">
                  <a:extLst>
                    <a:ext uri="{9D8B030D-6E8A-4147-A177-3AD203B41FA5}">
                      <a16:colId xmlns:a16="http://schemas.microsoft.com/office/drawing/2014/main" val="1394297433"/>
                    </a:ext>
                  </a:extLst>
                </a:gridCol>
                <a:gridCol w="681888">
                  <a:extLst>
                    <a:ext uri="{9D8B030D-6E8A-4147-A177-3AD203B41FA5}">
                      <a16:colId xmlns:a16="http://schemas.microsoft.com/office/drawing/2014/main" val="3116690807"/>
                    </a:ext>
                  </a:extLst>
                </a:gridCol>
                <a:gridCol w="790126">
                  <a:extLst>
                    <a:ext uri="{9D8B030D-6E8A-4147-A177-3AD203B41FA5}">
                      <a16:colId xmlns:a16="http://schemas.microsoft.com/office/drawing/2014/main" val="3493154767"/>
                    </a:ext>
                  </a:extLst>
                </a:gridCol>
                <a:gridCol w="671066">
                  <a:extLst>
                    <a:ext uri="{9D8B030D-6E8A-4147-A177-3AD203B41FA5}">
                      <a16:colId xmlns:a16="http://schemas.microsoft.com/office/drawing/2014/main" val="921399637"/>
                    </a:ext>
                  </a:extLst>
                </a:gridCol>
                <a:gridCol w="803654">
                  <a:extLst>
                    <a:ext uri="{9D8B030D-6E8A-4147-A177-3AD203B41FA5}">
                      <a16:colId xmlns:a16="http://schemas.microsoft.com/office/drawing/2014/main" val="4096701308"/>
                    </a:ext>
                  </a:extLst>
                </a:gridCol>
                <a:gridCol w="725183">
                  <a:extLst>
                    <a:ext uri="{9D8B030D-6E8A-4147-A177-3AD203B41FA5}">
                      <a16:colId xmlns:a16="http://schemas.microsoft.com/office/drawing/2014/main" val="3593337739"/>
                    </a:ext>
                  </a:extLst>
                </a:gridCol>
                <a:gridCol w="768479">
                  <a:extLst>
                    <a:ext uri="{9D8B030D-6E8A-4147-A177-3AD203B41FA5}">
                      <a16:colId xmlns:a16="http://schemas.microsoft.com/office/drawing/2014/main" val="1120807528"/>
                    </a:ext>
                  </a:extLst>
                </a:gridCol>
                <a:gridCol w="703537">
                  <a:extLst>
                    <a:ext uri="{9D8B030D-6E8A-4147-A177-3AD203B41FA5}">
                      <a16:colId xmlns:a16="http://schemas.microsoft.com/office/drawing/2014/main" val="786915060"/>
                    </a:ext>
                  </a:extLst>
                </a:gridCol>
                <a:gridCol w="803654">
                  <a:extLst>
                    <a:ext uri="{9D8B030D-6E8A-4147-A177-3AD203B41FA5}">
                      <a16:colId xmlns:a16="http://schemas.microsoft.com/office/drawing/2014/main" val="3317640852"/>
                    </a:ext>
                  </a:extLst>
                </a:gridCol>
              </a:tblGrid>
              <a:tr h="42372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Oddział Położniczo - Ginekologiczny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norma zatrudnienia pielęgniarki lub położnej - równoważnik co najmniej 0,7 etatu na 1 łóżko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107000"/>
                  </a:ext>
                </a:extLst>
              </a:tr>
              <a:tr h="19810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2020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2021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2022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2023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2024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I-V 2025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VI-VII 2025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379519"/>
                  </a:ext>
                </a:extLst>
              </a:tr>
              <a:tr h="5741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ilość os. pracujących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ilość os. pracujących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ilość os. pracujących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ilość os. pracujących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ilość os. pracujących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ilość os. pracujących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ilość os. pracujących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extLst>
                  <a:ext uri="{0D108BD9-81ED-4DB2-BD59-A6C34878D82A}">
                    <a16:rowId xmlns:a16="http://schemas.microsoft.com/office/drawing/2014/main" val="2301078555"/>
                  </a:ext>
                </a:extLst>
              </a:tr>
              <a:tr h="57413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26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23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26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23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25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23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25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19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25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19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24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19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21 osoby na 3/4 etatu = 15,75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12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extLst>
                  <a:ext uri="{0D108BD9-81ED-4DB2-BD59-A6C34878D82A}">
                    <a16:rowId xmlns:a16="http://schemas.microsoft.com/office/drawing/2014/main" val="3505546642"/>
                  </a:ext>
                </a:extLst>
              </a:tr>
              <a:tr h="61669"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extLst>
                  <a:ext uri="{0D108BD9-81ED-4DB2-BD59-A6C34878D82A}">
                    <a16:rowId xmlns:a16="http://schemas.microsoft.com/office/drawing/2014/main" val="3158657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extLst>
                  <a:ext uri="{0D108BD9-81ED-4DB2-BD59-A6C34878D82A}">
                    <a16:rowId xmlns:a16="http://schemas.microsoft.com/office/drawing/2014/main" val="711890607"/>
                  </a:ext>
                </a:extLst>
              </a:tr>
              <a:tr h="63053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</a:rPr>
                        <a:t>Oddział Noworodkowy</a:t>
                      </a:r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norma zatrudnienia równoważnik co najmniej 0,8 etatu pielęgniarki lub położnej na 1 łóżko (stanowisko) noworodkowe</a:t>
                      </a:r>
                      <a:br>
                        <a:rPr lang="pl-PL" sz="1100" u="none" strike="noStrike" dirty="0">
                          <a:effectLst/>
                        </a:rPr>
                      </a:br>
                      <a:r>
                        <a:rPr lang="pl-PL" sz="1100" u="none" strike="noStrike" dirty="0">
                          <a:effectLst/>
                        </a:rPr>
                        <a:t> (w tym, w systemie „matka z dzieckiem”)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035873"/>
                  </a:ext>
                </a:extLst>
              </a:tr>
              <a:tr h="19810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2020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2021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2022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2023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2024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I-V 2025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VI-VII 2025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669058"/>
                  </a:ext>
                </a:extLst>
              </a:tr>
              <a:tr h="5741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ilość os. pracujących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ilość os. pracujących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ilość os. pracujących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ilość os. pracujących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ilość os. pracujących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ilość os. pracujących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ilość os. pracujących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norma zatrudnienia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extLst>
                  <a:ext uri="{0D108BD9-81ED-4DB2-BD59-A6C34878D82A}">
                    <a16:rowId xmlns:a16="http://schemas.microsoft.com/office/drawing/2014/main" val="521518943"/>
                  </a:ext>
                </a:extLst>
              </a:tr>
              <a:tr h="1981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10 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12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 12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12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 12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12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11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 11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11 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 15 osób łącznie 11 etatów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6,5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81" marR="8181" marT="8181" marB="0" anchor="ctr"/>
                </a:tc>
                <a:extLst>
                  <a:ext uri="{0D108BD9-81ED-4DB2-BD59-A6C34878D82A}">
                    <a16:rowId xmlns:a16="http://schemas.microsoft.com/office/drawing/2014/main" val="3899819398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965CA2F5-14CE-4F52-F2CE-6395B7B444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87" y="509880"/>
            <a:ext cx="1574275" cy="122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525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E40B0E-9FC2-D291-FEF2-8FA675FD5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Zatrudnienie na oddziale położniczo – ginekologicznym </a:t>
            </a:r>
            <a:br>
              <a:rPr lang="pl-PL" dirty="0"/>
            </a:br>
            <a:r>
              <a:rPr lang="pl-PL" dirty="0"/>
              <a:t>oraz noworodkowym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000" dirty="0"/>
              <a:t>2020 r. – 9 lekarzy </a:t>
            </a:r>
          </a:p>
          <a:p>
            <a:pPr marL="0" indent="0" algn="ctr">
              <a:buNone/>
            </a:pPr>
            <a:r>
              <a:rPr lang="pl-PL" sz="2000" dirty="0"/>
              <a:t>  2021 r. – 10 lekarzy </a:t>
            </a:r>
          </a:p>
          <a:p>
            <a:pPr marL="0" indent="0" algn="ctr">
              <a:buNone/>
            </a:pPr>
            <a:r>
              <a:rPr lang="pl-PL" sz="2000" dirty="0"/>
              <a:t>  2022 r. – 11 lekarzy </a:t>
            </a:r>
          </a:p>
          <a:p>
            <a:pPr marL="0" indent="0" algn="ctr">
              <a:buNone/>
            </a:pPr>
            <a:r>
              <a:rPr lang="pl-PL" sz="2000" dirty="0"/>
              <a:t>  2023 r. – 10 lekarzy </a:t>
            </a:r>
          </a:p>
          <a:p>
            <a:pPr marL="0" indent="0" algn="ctr">
              <a:buNone/>
            </a:pPr>
            <a:r>
              <a:rPr lang="pl-PL" sz="2000" dirty="0"/>
              <a:t>2024 r. – 9 lekarzy </a:t>
            </a:r>
          </a:p>
          <a:p>
            <a:pPr marL="0" indent="0" algn="ctr">
              <a:buNone/>
            </a:pPr>
            <a:r>
              <a:rPr lang="pl-PL" sz="2000" dirty="0"/>
              <a:t>2025 r. – 9 lekarzy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A77CCF2A-2057-8C82-E98A-A3024D20E2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87" y="509880"/>
            <a:ext cx="1574275" cy="122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054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5B9ED8-0B50-DA60-B5C0-86C2FA765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A4B5A7-B627-5C22-677D-E6B47415A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Średnia pensja lekarza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2020 r. – 13 946 zł</a:t>
            </a:r>
          </a:p>
          <a:p>
            <a:pPr marL="0" indent="0" algn="ctr">
              <a:buNone/>
            </a:pPr>
            <a:r>
              <a:rPr lang="pl-PL" dirty="0"/>
              <a:t>2021r. – 15 049 zł</a:t>
            </a:r>
          </a:p>
          <a:p>
            <a:pPr marL="0" indent="0" algn="ctr">
              <a:buNone/>
            </a:pPr>
            <a:r>
              <a:rPr lang="pl-PL" dirty="0"/>
              <a:t>2022r. – 16 241 zł</a:t>
            </a:r>
          </a:p>
          <a:p>
            <a:pPr marL="0" indent="0" algn="ctr">
              <a:buNone/>
            </a:pPr>
            <a:r>
              <a:rPr lang="pl-PL" dirty="0"/>
              <a:t>2023r. – 19 992 zł</a:t>
            </a:r>
          </a:p>
          <a:p>
            <a:pPr marL="0" indent="0" algn="ctr">
              <a:buNone/>
            </a:pPr>
            <a:r>
              <a:rPr lang="pl-PL" dirty="0"/>
              <a:t>2024r. – 22 648 zł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A4F4EFE-5F3F-902C-83B3-EABB7F1B1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87" y="509880"/>
            <a:ext cx="1574275" cy="122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253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18748-D53F-1ACD-23FC-CE83199349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22F725-900A-E42A-14B0-411ED081D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pPr marL="0" indent="0" algn="ctr">
              <a:buNone/>
            </a:pPr>
            <a:r>
              <a:rPr lang="pl-PL" dirty="0"/>
              <a:t>Średnia pensja położnej/pielęgniarki specjalistki</a:t>
            </a:r>
            <a:br>
              <a:rPr lang="pl-PL" dirty="0"/>
            </a:br>
            <a:r>
              <a:rPr lang="pl-PL" dirty="0"/>
              <a:t> z wykształceniem wyższym</a:t>
            </a:r>
          </a:p>
          <a:p>
            <a:pPr marL="0" indent="0" algn="ctr">
              <a:buNone/>
            </a:pPr>
            <a:endParaRPr lang="pl-PL" sz="2600" dirty="0"/>
          </a:p>
          <a:p>
            <a:pPr marL="0" indent="0" algn="ctr">
              <a:buNone/>
            </a:pPr>
            <a:r>
              <a:rPr lang="pl-PL" sz="2600" dirty="0"/>
              <a:t>2020 r. – 5113,97 zł</a:t>
            </a:r>
          </a:p>
          <a:p>
            <a:pPr marL="0" indent="0" algn="ctr">
              <a:buNone/>
            </a:pPr>
            <a:r>
              <a:rPr lang="pl-PL" sz="2600" dirty="0"/>
              <a:t>2021r. – 5865,68 zł</a:t>
            </a:r>
          </a:p>
          <a:p>
            <a:pPr marL="0" indent="0" algn="ctr">
              <a:buNone/>
            </a:pPr>
            <a:r>
              <a:rPr lang="pl-PL" sz="2600" dirty="0"/>
              <a:t>2022r. – 9686,24 zł</a:t>
            </a:r>
          </a:p>
          <a:p>
            <a:pPr marL="0" indent="0" algn="ctr">
              <a:buNone/>
            </a:pPr>
            <a:r>
              <a:rPr lang="pl-PL" sz="2600" dirty="0"/>
              <a:t>2023r. – 10807,67 zł</a:t>
            </a:r>
          </a:p>
          <a:p>
            <a:pPr marL="0" indent="0" algn="ctr">
              <a:buNone/>
            </a:pPr>
            <a:r>
              <a:rPr lang="pl-PL" sz="2600" dirty="0"/>
              <a:t>2024r. – 12083,88 zł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Średnia pensja położnej/pielęgniarki specjalistki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endParaRPr lang="pl-PL" sz="2600" dirty="0"/>
          </a:p>
          <a:p>
            <a:pPr marL="0" indent="0" algn="ctr">
              <a:buNone/>
            </a:pPr>
            <a:r>
              <a:rPr lang="pl-PL" sz="2600" dirty="0"/>
              <a:t>2020 r. – 5113,97 zł</a:t>
            </a:r>
          </a:p>
          <a:p>
            <a:pPr marL="0" indent="0" algn="ctr">
              <a:buNone/>
            </a:pPr>
            <a:r>
              <a:rPr lang="pl-PL" sz="2600" dirty="0"/>
              <a:t>2021r. – 5865,68 zł</a:t>
            </a:r>
          </a:p>
          <a:p>
            <a:pPr marL="0" indent="0" algn="ctr">
              <a:buNone/>
            </a:pPr>
            <a:r>
              <a:rPr lang="pl-PL" sz="2600" dirty="0"/>
              <a:t>2022r. – 7198,19 zł</a:t>
            </a:r>
          </a:p>
          <a:p>
            <a:pPr marL="0" indent="0" algn="ctr">
              <a:buNone/>
            </a:pPr>
            <a:r>
              <a:rPr lang="pl-PL" sz="2600" dirty="0"/>
              <a:t>2023r. – 8741,06 zł</a:t>
            </a:r>
          </a:p>
          <a:p>
            <a:pPr marL="0" indent="0" algn="ctr">
              <a:buNone/>
            </a:pPr>
            <a:r>
              <a:rPr lang="pl-PL" sz="2600" dirty="0"/>
              <a:t>2024r. – 10367,15 zł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56044C0-EEE8-BDCE-2B14-0C432B0B4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87" y="509880"/>
            <a:ext cx="1574275" cy="122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2895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1113</Words>
  <Application>Microsoft Office PowerPoint</Application>
  <PresentationFormat>Panoramiczny</PresentationFormat>
  <Paragraphs>447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Prezes</dc:creator>
  <cp:lastModifiedBy>Prezes</cp:lastModifiedBy>
  <cp:revision>13</cp:revision>
  <cp:lastPrinted>2025-07-31T05:29:28Z</cp:lastPrinted>
  <dcterms:created xsi:type="dcterms:W3CDTF">2025-07-30T16:53:44Z</dcterms:created>
  <dcterms:modified xsi:type="dcterms:W3CDTF">2025-07-31T06:53:36Z</dcterms:modified>
</cp:coreProperties>
</file>