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2" r:id="rId4"/>
    <p:sldId id="273" r:id="rId5"/>
    <p:sldId id="262" r:id="rId6"/>
    <p:sldId id="274" r:id="rId7"/>
    <p:sldId id="275" r:id="rId8"/>
    <p:sldId id="263" r:id="rId9"/>
    <p:sldId id="276" r:id="rId10"/>
    <p:sldId id="277" r:id="rId11"/>
    <p:sldId id="268" r:id="rId12"/>
    <p:sldId id="264" r:id="rId13"/>
    <p:sldId id="265" r:id="rId14"/>
    <p:sldId id="278" r:id="rId15"/>
    <p:sldId id="279" r:id="rId1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660"/>
  </p:normalViewPr>
  <p:slideViewPr>
    <p:cSldViewPr snapToGrid="0">
      <p:cViewPr varScale="1">
        <p:scale>
          <a:sx n="56" d="100"/>
          <a:sy n="56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EC6F7A5-6B09-9613-41C4-BCE46F8F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3F1BAE09-4CA6-70FB-CD64-A30FCBAA9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1669466-166A-3D8C-0D2F-DC0544B7A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2C24419-DA7A-B715-AB76-DF7032E74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EE731CC0-EF32-6F9B-9CB5-642F2CD5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5710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2B6612D-578A-71A6-3C39-86C194989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D540BA53-6AF8-E1D5-237A-7C03F9797E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997ABB7-E9D4-EE56-0086-664EA1B2F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1A679BB8-7005-782C-113D-245BBFF1B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DE77FED-EED5-051E-125C-B89880A2E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253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25D99FED-2F49-1577-39F4-0EF494068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77E41677-7278-BE4D-C1BA-92A88644D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D804D409-C45F-5774-C4F9-010DCCED2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A0D7BC8-4200-0D54-62B8-2397F78F5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20D73DF-943B-A900-61AC-5F4406324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0564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8B4F6DF-C6F8-7B37-C62E-B42455F26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0CC2602-2C2F-AE79-1A4C-7D6CB2EE3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023E44F0-BECD-9354-9104-4B789438F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FC233DE-2E1A-C467-510C-172A1DBA3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85DDCA5-B8AC-F208-3444-B6037B11F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56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3C9E32F-6484-CD21-C93A-EACEA6584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4DB73EDF-B064-38D0-7C2B-32FE98C6C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F1391DA-A54A-789B-A23A-CB774C357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2926F63-AD71-B57B-DB71-60BC1E95B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2689E19-DFAB-4CAB-AF2B-8FCD5B7C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365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6946AE6-7BFB-4A07-295C-70AF14265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88DF20C-9383-1066-8F07-EE6C1F4054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E8AEA1AC-46F7-82D6-7055-1E2F31DA4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70BA6955-9E1A-8222-3819-FBBFA57BF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6E5067EE-E7D1-F3A5-8C08-D46356CED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B06047F3-FD88-885B-84BF-20B886E34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7183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BF28F57-872F-27DA-0290-1131BDCD1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526DC254-F97E-46B7-B76A-274E9151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5C845E3E-38AE-BC21-91EE-D29092E4C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BB4D8A3A-137E-E4BF-7526-2D0384DE25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6A81B712-902F-3531-514E-678545EC41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54C3171C-AF21-4C94-1155-F6EF7004D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8858BC91-14C7-80B7-8364-DCE3DF380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1B5DE1ED-7B50-8C41-0FFE-DC50086DC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770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7642D02-2A13-9463-3D7A-8F89236D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16E5629D-92FB-F1C8-090A-EDE75606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ACDF1712-E832-6A96-E46B-280812E3B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93F1590F-6407-8BA1-FF02-0F76A8D05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811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C138C0B2-20B1-EA0F-4200-47387A523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D15080C0-8790-9915-B31B-B23D4146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3AE76F25-2600-4355-C497-EF9B49C30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894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279B5E0-9D15-B4BD-7B43-E3BC99882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212BF7D-18BE-7A63-5233-1A071DE98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15BB9926-8E5E-4194-060E-BB23052BE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FCFE2124-F0A9-DEE1-8FB6-5CC135BFC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F2AE4BB7-7506-174D-F7E5-E4B90957E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E3828907-9A2E-35B4-5538-04D689BA2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49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6DF50EC-F7BD-500D-ED6B-6E1BCF80C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7FB9227F-60DE-3422-6DF5-C85BBB1F05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9CB0EA68-76C9-32CF-55CD-5CF8BE828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46555935-42B1-80B5-F193-1E522479F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A3A8495D-E422-2C71-FEFB-81EDD862A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4FC8BC59-368E-3E8D-FA4E-817A62BCF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966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0CAFBF55-DDC0-1265-06AB-8F619BCBE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D1B26AB1-540E-E18B-33E1-7AA7AE3F9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D0F9B26A-B540-E5EA-2CCF-BCC52842B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BC725-4CA6-4A9E-9EDF-BD8FA91911B7}" type="datetimeFigureOut">
              <a:rPr lang="pl-PL" smtClean="0"/>
              <a:t>2025-08-26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6034FEB-6122-A79D-186D-24F455C2A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65FBCAA3-CFAB-6D4B-748E-3A6632D5C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41489-96F8-47B7-80C3-B70C2AE5BE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251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4A653E56-9D5E-8045-0B49-F42E5E5BB5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  <a:p>
            <a:r>
              <a:rPr lang="pl-PL" dirty="0"/>
              <a:t>Komisja Zdrowia i Spraw Społecznych </a:t>
            </a:r>
          </a:p>
          <a:p>
            <a:r>
              <a:rPr lang="pl-PL" dirty="0"/>
              <a:t>27.08.2025r.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DA70AE55-3CD0-65E6-C290-C84D37C2D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52" y="1030288"/>
            <a:ext cx="2976378" cy="232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211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A7C450-7F03-E68D-3A3D-913F42EBB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CC08153A-4634-4507-0EE0-E0B64ED5C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252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Zatrudnienie na przestrzeni lat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E209EBB2-C7A4-20E5-7C23-0756C379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242641"/>
              </p:ext>
            </p:extLst>
          </p:nvPr>
        </p:nvGraphicFramePr>
        <p:xfrm>
          <a:off x="914400" y="2447365"/>
          <a:ext cx="10439399" cy="34546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2713">
                  <a:extLst>
                    <a:ext uri="{9D8B030D-6E8A-4147-A177-3AD203B41FA5}">
                      <a16:colId xmlns:a16="http://schemas.microsoft.com/office/drawing/2014/main" xmlns="" val="1925040450"/>
                    </a:ext>
                  </a:extLst>
                </a:gridCol>
                <a:gridCol w="811772">
                  <a:extLst>
                    <a:ext uri="{9D8B030D-6E8A-4147-A177-3AD203B41FA5}">
                      <a16:colId xmlns:a16="http://schemas.microsoft.com/office/drawing/2014/main" xmlns="" val="3603695961"/>
                    </a:ext>
                  </a:extLst>
                </a:gridCol>
                <a:gridCol w="703537">
                  <a:extLst>
                    <a:ext uri="{9D8B030D-6E8A-4147-A177-3AD203B41FA5}">
                      <a16:colId xmlns:a16="http://schemas.microsoft.com/office/drawing/2014/main" xmlns="" val="1619014020"/>
                    </a:ext>
                  </a:extLst>
                </a:gridCol>
                <a:gridCol w="746832">
                  <a:extLst>
                    <a:ext uri="{9D8B030D-6E8A-4147-A177-3AD203B41FA5}">
                      <a16:colId xmlns:a16="http://schemas.microsoft.com/office/drawing/2014/main" xmlns="" val="235688380"/>
                    </a:ext>
                  </a:extLst>
                </a:gridCol>
                <a:gridCol w="703537">
                  <a:extLst>
                    <a:ext uri="{9D8B030D-6E8A-4147-A177-3AD203B41FA5}">
                      <a16:colId xmlns:a16="http://schemas.microsoft.com/office/drawing/2014/main" xmlns="" val="3065201211"/>
                    </a:ext>
                  </a:extLst>
                </a:gridCol>
                <a:gridCol w="833421">
                  <a:extLst>
                    <a:ext uri="{9D8B030D-6E8A-4147-A177-3AD203B41FA5}">
                      <a16:colId xmlns:a16="http://schemas.microsoft.com/office/drawing/2014/main" xmlns="" val="1394297433"/>
                    </a:ext>
                  </a:extLst>
                </a:gridCol>
                <a:gridCol w="681888">
                  <a:extLst>
                    <a:ext uri="{9D8B030D-6E8A-4147-A177-3AD203B41FA5}">
                      <a16:colId xmlns:a16="http://schemas.microsoft.com/office/drawing/2014/main" xmlns="" val="3116690807"/>
                    </a:ext>
                  </a:extLst>
                </a:gridCol>
                <a:gridCol w="790126">
                  <a:extLst>
                    <a:ext uri="{9D8B030D-6E8A-4147-A177-3AD203B41FA5}">
                      <a16:colId xmlns:a16="http://schemas.microsoft.com/office/drawing/2014/main" xmlns="" val="3493154767"/>
                    </a:ext>
                  </a:extLst>
                </a:gridCol>
                <a:gridCol w="671066">
                  <a:extLst>
                    <a:ext uri="{9D8B030D-6E8A-4147-A177-3AD203B41FA5}">
                      <a16:colId xmlns:a16="http://schemas.microsoft.com/office/drawing/2014/main" xmlns="" val="921399637"/>
                    </a:ext>
                  </a:extLst>
                </a:gridCol>
                <a:gridCol w="803654">
                  <a:extLst>
                    <a:ext uri="{9D8B030D-6E8A-4147-A177-3AD203B41FA5}">
                      <a16:colId xmlns:a16="http://schemas.microsoft.com/office/drawing/2014/main" xmlns="" val="4096701308"/>
                    </a:ext>
                  </a:extLst>
                </a:gridCol>
                <a:gridCol w="725183">
                  <a:extLst>
                    <a:ext uri="{9D8B030D-6E8A-4147-A177-3AD203B41FA5}">
                      <a16:colId xmlns:a16="http://schemas.microsoft.com/office/drawing/2014/main" xmlns="" val="3593337739"/>
                    </a:ext>
                  </a:extLst>
                </a:gridCol>
                <a:gridCol w="768479">
                  <a:extLst>
                    <a:ext uri="{9D8B030D-6E8A-4147-A177-3AD203B41FA5}">
                      <a16:colId xmlns:a16="http://schemas.microsoft.com/office/drawing/2014/main" xmlns="" val="1120807528"/>
                    </a:ext>
                  </a:extLst>
                </a:gridCol>
                <a:gridCol w="703537">
                  <a:extLst>
                    <a:ext uri="{9D8B030D-6E8A-4147-A177-3AD203B41FA5}">
                      <a16:colId xmlns:a16="http://schemas.microsoft.com/office/drawing/2014/main" xmlns="" val="786915060"/>
                    </a:ext>
                  </a:extLst>
                </a:gridCol>
                <a:gridCol w="803654">
                  <a:extLst>
                    <a:ext uri="{9D8B030D-6E8A-4147-A177-3AD203B41FA5}">
                      <a16:colId xmlns:a16="http://schemas.microsoft.com/office/drawing/2014/main" xmlns="" val="3317640852"/>
                    </a:ext>
                  </a:extLst>
                </a:gridCol>
              </a:tblGrid>
              <a:tr h="43101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Oddział  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Anestezjologii i Intensywnej Terapii - </a:t>
                      </a:r>
                      <a:r>
                        <a:rPr lang="pl-PL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podst. </a:t>
                      </a:r>
                      <a:r>
                        <a:rPr lang="pl-PL" sz="12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Rozp</a:t>
                      </a:r>
                      <a:r>
                        <a:rPr lang="pl-PL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Ministra Zdrowia 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 dirty="0">
                          <a:effectLst/>
                        </a:rPr>
                        <a:t>norma zatrudnienia pielęgniarki - równoważnik co najmniej 0,8 etatu na 1 łóżko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4107000"/>
                  </a:ext>
                </a:extLst>
              </a:tr>
              <a:tr h="20151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2023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2024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I-VII 2025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1379519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2301078555"/>
                  </a:ext>
                </a:extLst>
              </a:tr>
              <a:tr h="28952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14,38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18,30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21,13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24,33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25,92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24,09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extLst>
                  <a:ext uri="{0D108BD9-81ED-4DB2-BD59-A6C34878D82A}">
                    <a16:rowId xmlns:a16="http://schemas.microsoft.com/office/drawing/2014/main" xmlns="" val="3505546642"/>
                  </a:ext>
                </a:extLst>
              </a:tr>
              <a:tr h="147842"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extLst>
                  <a:ext uri="{0D108BD9-81ED-4DB2-BD59-A6C34878D82A}">
                    <a16:rowId xmlns:a16="http://schemas.microsoft.com/office/drawing/2014/main" xmlns="" val="3158657402"/>
                  </a:ext>
                </a:extLst>
              </a:tr>
              <a:tr h="147842"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711890607"/>
                  </a:ext>
                </a:extLst>
              </a:tr>
              <a:tr h="641387">
                <a:tc gridSpan="2">
                  <a:txBody>
                    <a:bodyPr/>
                    <a:lstStyle/>
                    <a:p>
                      <a:pPr algn="ctr" fontAlgn="ctr"/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l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31035873"/>
                  </a:ext>
                </a:extLst>
              </a:tr>
              <a:tr h="201516"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75669058"/>
                  </a:ext>
                </a:extLst>
              </a:tr>
              <a:tr h="467442"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521518943"/>
                  </a:ext>
                </a:extLst>
              </a:tr>
              <a:tr h="201516"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3899819398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300D3990-D861-67AA-0030-1326286491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005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6718748-D53F-1ACD-23FC-CE8319934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722F725-900A-E42A-14B0-411ED081D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pPr marL="0" indent="0" algn="ctr">
              <a:buNone/>
            </a:pPr>
            <a:r>
              <a:rPr lang="pl-PL" dirty="0"/>
              <a:t>Średnia pensja pielęgniarki specjalistki</a:t>
            </a:r>
            <a:br>
              <a:rPr lang="pl-PL" dirty="0"/>
            </a:br>
            <a:r>
              <a:rPr lang="pl-PL" dirty="0"/>
              <a:t> z wykształceniem wyższym</a:t>
            </a:r>
          </a:p>
          <a:p>
            <a:pPr marL="0" indent="0" algn="ctr">
              <a:buNone/>
            </a:pPr>
            <a:endParaRPr lang="pl-PL" sz="2600" dirty="0"/>
          </a:p>
          <a:p>
            <a:pPr marL="0" indent="0" algn="ctr">
              <a:buNone/>
            </a:pPr>
            <a:r>
              <a:rPr lang="pl-PL" sz="2600" dirty="0"/>
              <a:t>2020 r. – 5.572,48 zł</a:t>
            </a:r>
          </a:p>
          <a:p>
            <a:pPr marL="0" indent="0" algn="ctr">
              <a:buNone/>
            </a:pPr>
            <a:r>
              <a:rPr lang="pl-PL" sz="2600" dirty="0"/>
              <a:t>2021r. – 6.522,50 zł</a:t>
            </a:r>
          </a:p>
          <a:p>
            <a:pPr marL="0" indent="0" algn="ctr">
              <a:buNone/>
            </a:pPr>
            <a:r>
              <a:rPr lang="pl-PL" sz="2600" dirty="0"/>
              <a:t>2022r. – 8.596,28 zł</a:t>
            </a:r>
          </a:p>
          <a:p>
            <a:pPr marL="0" indent="0" algn="ctr">
              <a:buNone/>
            </a:pPr>
            <a:r>
              <a:rPr lang="pl-PL" sz="2600" dirty="0"/>
              <a:t>2023r. – 9.026,43 zł</a:t>
            </a:r>
          </a:p>
          <a:p>
            <a:pPr marL="0" indent="0" algn="ctr">
              <a:buNone/>
            </a:pPr>
            <a:r>
              <a:rPr lang="pl-PL" sz="2600" dirty="0"/>
              <a:t>  2024r. – 10.695,05 zł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Średnia pensja pielęgniarki specjalistki</a:t>
            </a:r>
          </a:p>
          <a:p>
            <a:pPr marL="0" indent="0" algn="ctr">
              <a:buNone/>
            </a:pPr>
            <a:endParaRPr lang="pl-PL" sz="2600" dirty="0"/>
          </a:p>
          <a:p>
            <a:pPr marL="0" indent="0" algn="ctr">
              <a:buNone/>
            </a:pPr>
            <a:endParaRPr lang="pl-PL" sz="2600" dirty="0"/>
          </a:p>
          <a:p>
            <a:pPr marL="0" indent="0" algn="ctr">
              <a:buNone/>
            </a:pPr>
            <a:r>
              <a:rPr lang="pl-PL" sz="2600" dirty="0"/>
              <a:t>2020 r. – 5.089,83 zł</a:t>
            </a:r>
          </a:p>
          <a:p>
            <a:pPr marL="0" indent="0" algn="ctr">
              <a:buNone/>
            </a:pPr>
            <a:r>
              <a:rPr lang="pl-PL" sz="2600" dirty="0"/>
              <a:t>2021r. – 6.042,24 zł</a:t>
            </a:r>
          </a:p>
          <a:p>
            <a:pPr marL="0" indent="0" algn="ctr">
              <a:buNone/>
            </a:pPr>
            <a:r>
              <a:rPr lang="pl-PL" sz="2600" dirty="0"/>
              <a:t>2022r. – 7.424,50 zł</a:t>
            </a:r>
          </a:p>
          <a:p>
            <a:pPr marL="0" indent="0" algn="ctr">
              <a:buNone/>
            </a:pPr>
            <a:r>
              <a:rPr lang="pl-PL" sz="2600" dirty="0"/>
              <a:t>2023r. – 8.556,98 zł</a:t>
            </a:r>
          </a:p>
          <a:p>
            <a:pPr marL="0" indent="0" algn="ctr">
              <a:buNone/>
            </a:pPr>
            <a:r>
              <a:rPr lang="pl-PL" sz="2600" dirty="0"/>
              <a:t>  2024r. – 10.220,97 zł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956044C0-EEE8-BDCE-2B14-0C432B0B4A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289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AE40B0E-9FC2-D291-FEF2-8FA675FD5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dirty="0"/>
              <a:t>Zatrudnienie na oddziałach – lekarze</a:t>
            </a:r>
          </a:p>
          <a:p>
            <a:pPr marL="0" indent="0" algn="ctr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A77CCF2A-2057-8C82-E98A-A3024D20E2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DCD3CE7E-91A0-1ED9-804A-71BFFAFD5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705401"/>
              </p:ext>
            </p:extLst>
          </p:nvPr>
        </p:nvGraphicFramePr>
        <p:xfrm>
          <a:off x="1488142" y="2608728"/>
          <a:ext cx="8597152" cy="3153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023">
                  <a:extLst>
                    <a:ext uri="{9D8B030D-6E8A-4147-A177-3AD203B41FA5}">
                      <a16:colId xmlns:a16="http://schemas.microsoft.com/office/drawing/2014/main" xmlns="" val="851302743"/>
                    </a:ext>
                  </a:extLst>
                </a:gridCol>
                <a:gridCol w="1013011">
                  <a:extLst>
                    <a:ext uri="{9D8B030D-6E8A-4147-A177-3AD203B41FA5}">
                      <a16:colId xmlns:a16="http://schemas.microsoft.com/office/drawing/2014/main" xmlns="" val="30979559"/>
                    </a:ext>
                  </a:extLst>
                </a:gridCol>
                <a:gridCol w="1111624">
                  <a:extLst>
                    <a:ext uri="{9D8B030D-6E8A-4147-A177-3AD203B41FA5}">
                      <a16:colId xmlns:a16="http://schemas.microsoft.com/office/drawing/2014/main" xmlns="" val="3765054526"/>
                    </a:ext>
                  </a:extLst>
                </a:gridCol>
                <a:gridCol w="1102659">
                  <a:extLst>
                    <a:ext uri="{9D8B030D-6E8A-4147-A177-3AD203B41FA5}">
                      <a16:colId xmlns:a16="http://schemas.microsoft.com/office/drawing/2014/main" xmlns="" val="413638498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4229771444"/>
                    </a:ext>
                  </a:extLst>
                </a:gridCol>
                <a:gridCol w="1111623">
                  <a:extLst>
                    <a:ext uri="{9D8B030D-6E8A-4147-A177-3AD203B41FA5}">
                      <a16:colId xmlns:a16="http://schemas.microsoft.com/office/drawing/2014/main" xmlns="" val="2577263975"/>
                    </a:ext>
                  </a:extLst>
                </a:gridCol>
                <a:gridCol w="1165412">
                  <a:extLst>
                    <a:ext uri="{9D8B030D-6E8A-4147-A177-3AD203B41FA5}">
                      <a16:colId xmlns:a16="http://schemas.microsoft.com/office/drawing/2014/main" xmlns="" val="2511474457"/>
                    </a:ext>
                  </a:extLst>
                </a:gridCol>
              </a:tblGrid>
              <a:tr h="437777">
                <a:tc>
                  <a:txBody>
                    <a:bodyPr/>
                    <a:lstStyle/>
                    <a:p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VII 2025r.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9041407"/>
                  </a:ext>
                </a:extLst>
              </a:tr>
              <a:tr h="437777">
                <a:tc>
                  <a:txBody>
                    <a:bodyPr/>
                    <a:lstStyle/>
                    <a:p>
                      <a:r>
                        <a:rPr lang="pl-PL" sz="1600" b="1" dirty="0">
                          <a:latin typeface="+mj-lt"/>
                        </a:rPr>
                        <a:t>Oddział Chirurgii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5410517"/>
                  </a:ext>
                </a:extLst>
              </a:tr>
              <a:tr h="437777">
                <a:tc>
                  <a:txBody>
                    <a:bodyPr/>
                    <a:lstStyle/>
                    <a:p>
                      <a:r>
                        <a:rPr lang="pl-PL" sz="1600" b="1" dirty="0">
                          <a:latin typeface="+mj-lt"/>
                        </a:rPr>
                        <a:t>Oddział Wewnętrzny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67620987"/>
                  </a:ext>
                </a:extLst>
              </a:tr>
              <a:tr h="437777">
                <a:tc>
                  <a:txBody>
                    <a:bodyPr/>
                    <a:lstStyle/>
                    <a:p>
                      <a:r>
                        <a:rPr lang="pl-PL" sz="1600" b="1" dirty="0">
                          <a:latin typeface="+mj-lt"/>
                        </a:rPr>
                        <a:t>Oddział Dziecięcy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483437"/>
                  </a:ext>
                </a:extLst>
              </a:tr>
              <a:tr h="437777">
                <a:tc>
                  <a:txBody>
                    <a:bodyPr/>
                    <a:lstStyle/>
                    <a:p>
                      <a:r>
                        <a:rPr lang="pl-PL" sz="1600" b="1" dirty="0">
                          <a:latin typeface="+mj-lt"/>
                        </a:rPr>
                        <a:t>Oddział Ortopedii i Traumatologii Narządu Ruchu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6417393"/>
                  </a:ext>
                </a:extLst>
              </a:tr>
              <a:tr h="437777">
                <a:tc>
                  <a:txBody>
                    <a:bodyPr/>
                    <a:lstStyle/>
                    <a:p>
                      <a:r>
                        <a:rPr lang="pl-PL" sz="1600" b="1" u="none" strike="noStrike" dirty="0">
                          <a:effectLst/>
                          <a:latin typeface="+mj-lt"/>
                        </a:rPr>
                        <a:t>Oddział </a:t>
                      </a: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Anestezjologii</a:t>
                      </a:r>
                      <a:b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 Intensywnej Terapii </a:t>
                      </a:r>
                      <a:endParaRPr lang="pl-PL" sz="16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7517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054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15B9ED8-0B50-DA60-B5C0-86C2FA765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1AA4B5A7-B627-5C22-677D-E6B47415A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6234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/>
              <a:t>Średnia pensja lekarza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EA4F4EFE-5F3F-902C-83B3-EABB7F1B16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07C953A1-2DC3-3CF5-94C7-2009899260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908670"/>
              </p:ext>
            </p:extLst>
          </p:nvPr>
        </p:nvGraphicFramePr>
        <p:xfrm>
          <a:off x="1801905" y="2725270"/>
          <a:ext cx="8654059" cy="21011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6418">
                  <a:extLst>
                    <a:ext uri="{9D8B030D-6E8A-4147-A177-3AD203B41FA5}">
                      <a16:colId xmlns:a16="http://schemas.microsoft.com/office/drawing/2014/main" xmlns="" val="219683634"/>
                    </a:ext>
                  </a:extLst>
                </a:gridCol>
                <a:gridCol w="977155">
                  <a:extLst>
                    <a:ext uri="{9D8B030D-6E8A-4147-A177-3AD203B41FA5}">
                      <a16:colId xmlns:a16="http://schemas.microsoft.com/office/drawing/2014/main" xmlns="" val="518607733"/>
                    </a:ext>
                  </a:extLst>
                </a:gridCol>
                <a:gridCol w="1120229">
                  <a:extLst>
                    <a:ext uri="{9D8B030D-6E8A-4147-A177-3AD203B41FA5}">
                      <a16:colId xmlns:a16="http://schemas.microsoft.com/office/drawing/2014/main" xmlns="" val="2887071290"/>
                    </a:ext>
                  </a:extLst>
                </a:gridCol>
                <a:gridCol w="1424966">
                  <a:extLst>
                    <a:ext uri="{9D8B030D-6E8A-4147-A177-3AD203B41FA5}">
                      <a16:colId xmlns:a16="http://schemas.microsoft.com/office/drawing/2014/main" xmlns="" val="3697292968"/>
                    </a:ext>
                  </a:extLst>
                </a:gridCol>
                <a:gridCol w="1098507">
                  <a:extLst>
                    <a:ext uri="{9D8B030D-6E8A-4147-A177-3AD203B41FA5}">
                      <a16:colId xmlns:a16="http://schemas.microsoft.com/office/drawing/2014/main" xmlns="" val="2487321426"/>
                    </a:ext>
                  </a:extLst>
                </a:gridCol>
                <a:gridCol w="1125811">
                  <a:extLst>
                    <a:ext uri="{9D8B030D-6E8A-4147-A177-3AD203B41FA5}">
                      <a16:colId xmlns:a16="http://schemas.microsoft.com/office/drawing/2014/main" xmlns="" val="2073431437"/>
                    </a:ext>
                  </a:extLst>
                </a:gridCol>
                <a:gridCol w="1350973">
                  <a:extLst>
                    <a:ext uri="{9D8B030D-6E8A-4147-A177-3AD203B41FA5}">
                      <a16:colId xmlns:a16="http://schemas.microsoft.com/office/drawing/2014/main" xmlns="" val="3377619100"/>
                    </a:ext>
                  </a:extLst>
                </a:gridCol>
              </a:tblGrid>
              <a:tr h="3749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     Oddziały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31.12.2020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31.12.2021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31.12.2022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31.12.2023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31.12.2024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31.07.2025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19914632"/>
                  </a:ext>
                </a:extLst>
              </a:tr>
              <a:tr h="345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000" b="1" u="none" strike="noStrike" dirty="0">
                          <a:effectLst/>
                        </a:rPr>
                        <a:t>CHIRURGIA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15437,00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22725,00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23536,00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25351,00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28020,00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29748,00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46300105"/>
                  </a:ext>
                </a:extLst>
              </a:tr>
              <a:tr h="345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000" b="1" u="none" strike="noStrike" dirty="0">
                          <a:effectLst/>
                        </a:rPr>
                        <a:t>WEWNĘTRZNY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20666,00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23298,00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32 623,00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29533,00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29628,00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42833,00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97868845"/>
                  </a:ext>
                </a:extLst>
              </a:tr>
              <a:tr h="345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000" b="1" u="none" strike="noStrike" dirty="0">
                          <a:effectLst/>
                        </a:rPr>
                        <a:t>DZIECIĘCY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5166,00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6228,00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8785,00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10338,00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11871,00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13780,00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30314716"/>
                  </a:ext>
                </a:extLst>
              </a:tr>
              <a:tr h="345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000" b="1" u="none" strike="noStrike" dirty="0">
                          <a:effectLst/>
                        </a:rPr>
                        <a:t>ORTOPEDIA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16420,00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18578,00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21466,00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25955,00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26766,00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26055,00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70560451"/>
                  </a:ext>
                </a:extLst>
              </a:tr>
              <a:tr h="345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1" u="none" strike="noStrike" dirty="0">
                          <a:effectLst/>
                        </a:rPr>
                        <a:t> </a:t>
                      </a:r>
                      <a:r>
                        <a:rPr lang="pl-PL" sz="1100" b="1" u="none" strike="noStrike" dirty="0" err="1">
                          <a:effectLst/>
                        </a:rPr>
                        <a:t>AiIT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18914,00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21889,00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22524,00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28110,00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29208,00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u="none" strike="noStrike" dirty="0">
                          <a:effectLst/>
                        </a:rPr>
                        <a:t>33847,00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7268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253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923B4D2-1B39-D4E9-A617-7796EF4EA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4CED308-07BF-9CDB-A0EE-DDBEB26FD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6234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/>
              <a:t>Laboratorium, administracja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F03F8E4E-0A4B-AD36-9B3D-8968E03EFA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9D57B59C-A802-8DD5-0E09-0DF96342C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623012"/>
              </p:ext>
            </p:extLst>
          </p:nvPr>
        </p:nvGraphicFramePr>
        <p:xfrm>
          <a:off x="1768970" y="2772978"/>
          <a:ext cx="8654059" cy="1969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6418">
                  <a:extLst>
                    <a:ext uri="{9D8B030D-6E8A-4147-A177-3AD203B41FA5}">
                      <a16:colId xmlns:a16="http://schemas.microsoft.com/office/drawing/2014/main" xmlns="" val="219683634"/>
                    </a:ext>
                  </a:extLst>
                </a:gridCol>
                <a:gridCol w="977155">
                  <a:extLst>
                    <a:ext uri="{9D8B030D-6E8A-4147-A177-3AD203B41FA5}">
                      <a16:colId xmlns:a16="http://schemas.microsoft.com/office/drawing/2014/main" xmlns="" val="518607733"/>
                    </a:ext>
                  </a:extLst>
                </a:gridCol>
                <a:gridCol w="1120229">
                  <a:extLst>
                    <a:ext uri="{9D8B030D-6E8A-4147-A177-3AD203B41FA5}">
                      <a16:colId xmlns:a16="http://schemas.microsoft.com/office/drawing/2014/main" xmlns="" val="2887071290"/>
                    </a:ext>
                  </a:extLst>
                </a:gridCol>
                <a:gridCol w="1424966">
                  <a:extLst>
                    <a:ext uri="{9D8B030D-6E8A-4147-A177-3AD203B41FA5}">
                      <a16:colId xmlns:a16="http://schemas.microsoft.com/office/drawing/2014/main" xmlns="" val="3697292968"/>
                    </a:ext>
                  </a:extLst>
                </a:gridCol>
                <a:gridCol w="1098507">
                  <a:extLst>
                    <a:ext uri="{9D8B030D-6E8A-4147-A177-3AD203B41FA5}">
                      <a16:colId xmlns:a16="http://schemas.microsoft.com/office/drawing/2014/main" xmlns="" val="2487321426"/>
                    </a:ext>
                  </a:extLst>
                </a:gridCol>
                <a:gridCol w="1125811">
                  <a:extLst>
                    <a:ext uri="{9D8B030D-6E8A-4147-A177-3AD203B41FA5}">
                      <a16:colId xmlns:a16="http://schemas.microsoft.com/office/drawing/2014/main" xmlns="" val="2073431437"/>
                    </a:ext>
                  </a:extLst>
                </a:gridCol>
                <a:gridCol w="1350973">
                  <a:extLst>
                    <a:ext uri="{9D8B030D-6E8A-4147-A177-3AD203B41FA5}">
                      <a16:colId xmlns:a16="http://schemas.microsoft.com/office/drawing/2014/main" xmlns="" val="3377619100"/>
                    </a:ext>
                  </a:extLst>
                </a:gridCol>
              </a:tblGrid>
              <a:tr h="3749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     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31.12.2020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31.12.2021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31.12.2022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31.12.2023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31.12.2024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31.07.2025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19914632"/>
                  </a:ext>
                </a:extLst>
              </a:tr>
              <a:tr h="4381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Laboratorium – sekretarka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46300105"/>
                  </a:ext>
                </a:extLst>
              </a:tr>
              <a:tr h="40551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Laboratorium – </a:t>
                      </a:r>
                      <a:r>
                        <a:rPr lang="pl-PL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technik+diagnosta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97868845"/>
                  </a:ext>
                </a:extLst>
              </a:tr>
              <a:tr h="40551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Administracja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30314716"/>
                  </a:ext>
                </a:extLst>
              </a:tr>
              <a:tr h="345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Zarząd + Rada Nadzorcza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70560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530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0CC80DE-3AA7-E6B0-AB7B-4B53DF04E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76FC6A6-EC4D-6CD3-011D-BA4FAF93B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6234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pl-PL" dirty="0"/>
              <a:t>Laboratorium, administracja</a:t>
            </a:r>
            <a:br>
              <a:rPr lang="pl-PL" dirty="0"/>
            </a:br>
            <a:r>
              <a:rPr lang="pl-PL" dirty="0"/>
              <a:t>średnia pensja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51394D31-BB16-DD77-1993-7F19728F98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5D62E0CF-2309-9E83-BFC7-9087CFADF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236738"/>
              </p:ext>
            </p:extLst>
          </p:nvPr>
        </p:nvGraphicFramePr>
        <p:xfrm>
          <a:off x="1768970" y="2772978"/>
          <a:ext cx="8654059" cy="272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6418">
                  <a:extLst>
                    <a:ext uri="{9D8B030D-6E8A-4147-A177-3AD203B41FA5}">
                      <a16:colId xmlns:a16="http://schemas.microsoft.com/office/drawing/2014/main" xmlns="" val="219683634"/>
                    </a:ext>
                  </a:extLst>
                </a:gridCol>
                <a:gridCol w="977155">
                  <a:extLst>
                    <a:ext uri="{9D8B030D-6E8A-4147-A177-3AD203B41FA5}">
                      <a16:colId xmlns:a16="http://schemas.microsoft.com/office/drawing/2014/main" xmlns="" val="518607733"/>
                    </a:ext>
                  </a:extLst>
                </a:gridCol>
                <a:gridCol w="1120229">
                  <a:extLst>
                    <a:ext uri="{9D8B030D-6E8A-4147-A177-3AD203B41FA5}">
                      <a16:colId xmlns:a16="http://schemas.microsoft.com/office/drawing/2014/main" xmlns="" val="2887071290"/>
                    </a:ext>
                  </a:extLst>
                </a:gridCol>
                <a:gridCol w="1424966">
                  <a:extLst>
                    <a:ext uri="{9D8B030D-6E8A-4147-A177-3AD203B41FA5}">
                      <a16:colId xmlns:a16="http://schemas.microsoft.com/office/drawing/2014/main" xmlns="" val="3697292968"/>
                    </a:ext>
                  </a:extLst>
                </a:gridCol>
                <a:gridCol w="1098507">
                  <a:extLst>
                    <a:ext uri="{9D8B030D-6E8A-4147-A177-3AD203B41FA5}">
                      <a16:colId xmlns:a16="http://schemas.microsoft.com/office/drawing/2014/main" xmlns="" val="2487321426"/>
                    </a:ext>
                  </a:extLst>
                </a:gridCol>
                <a:gridCol w="1125811">
                  <a:extLst>
                    <a:ext uri="{9D8B030D-6E8A-4147-A177-3AD203B41FA5}">
                      <a16:colId xmlns:a16="http://schemas.microsoft.com/office/drawing/2014/main" xmlns="" val="2073431437"/>
                    </a:ext>
                  </a:extLst>
                </a:gridCol>
                <a:gridCol w="1350973">
                  <a:extLst>
                    <a:ext uri="{9D8B030D-6E8A-4147-A177-3AD203B41FA5}">
                      <a16:colId xmlns:a16="http://schemas.microsoft.com/office/drawing/2014/main" xmlns="" val="3377619100"/>
                    </a:ext>
                  </a:extLst>
                </a:gridCol>
              </a:tblGrid>
              <a:tr h="3749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     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31.12.2020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31.12.2021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31.12.2022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31.12.2023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31.12.2024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400" b="1" u="none" strike="noStrike" dirty="0">
                          <a:effectLst/>
                        </a:rPr>
                        <a:t>31.07.2025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19914632"/>
                  </a:ext>
                </a:extLst>
              </a:tr>
              <a:tr h="4381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Laboratorium – sekretarka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3234,46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3941,35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4898,05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5645,66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6146,40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46300105"/>
                  </a:ext>
                </a:extLst>
              </a:tr>
              <a:tr h="40551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Laboratorium – technik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4406,32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5040,9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6592,78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7913,97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9756,33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10214,52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97868845"/>
                  </a:ext>
                </a:extLst>
              </a:tr>
              <a:tr h="40551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Laboratorium – diagnosta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10686,42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11518,76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13487,96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16058,5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19672,81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20814,98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20838853"/>
                  </a:ext>
                </a:extLst>
              </a:tr>
              <a:tr h="40551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Administracja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4133,32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4555,95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5914,06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6891,15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7963,56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8426,21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30314716"/>
                  </a:ext>
                </a:extLst>
              </a:tr>
              <a:tr h="345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Zarząd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15747,89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16188,54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17502,11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19958,19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21760,58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19737,62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70560451"/>
                  </a:ext>
                </a:extLst>
              </a:tr>
              <a:tr h="34524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Rada Nadzorcza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1797,48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2541,66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05226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583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5014865A-CD6B-55D3-8121-C258D2E5E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9153"/>
            <a:ext cx="10515600" cy="4437810"/>
          </a:xfrm>
        </p:spPr>
        <p:txBody>
          <a:bodyPr/>
          <a:lstStyle/>
          <a:p>
            <a:pPr marL="0" indent="0" algn="ctr">
              <a:buNone/>
            </a:pPr>
            <a:r>
              <a:rPr lang="pl-PL" b="1" dirty="0"/>
              <a:t>Dane dot. liczby łóżek i ich wykorzystania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DCFA34E5-A78C-8B66-3273-3BAD4B7B4E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B9C428CB-38FA-B47D-7FEA-98AD6EE6D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302453"/>
              </p:ext>
            </p:extLst>
          </p:nvPr>
        </p:nvGraphicFramePr>
        <p:xfrm>
          <a:off x="932331" y="2353235"/>
          <a:ext cx="9611098" cy="1798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950">
                  <a:extLst>
                    <a:ext uri="{9D8B030D-6E8A-4147-A177-3AD203B41FA5}">
                      <a16:colId xmlns:a16="http://schemas.microsoft.com/office/drawing/2014/main" xmlns="" val="4237768526"/>
                    </a:ext>
                  </a:extLst>
                </a:gridCol>
                <a:gridCol w="869178">
                  <a:extLst>
                    <a:ext uri="{9D8B030D-6E8A-4147-A177-3AD203B41FA5}">
                      <a16:colId xmlns:a16="http://schemas.microsoft.com/office/drawing/2014/main" xmlns="" val="1135797020"/>
                    </a:ext>
                  </a:extLst>
                </a:gridCol>
                <a:gridCol w="603028">
                  <a:extLst>
                    <a:ext uri="{9D8B030D-6E8A-4147-A177-3AD203B41FA5}">
                      <a16:colId xmlns:a16="http://schemas.microsoft.com/office/drawing/2014/main" xmlns="" val="4231115479"/>
                    </a:ext>
                  </a:extLst>
                </a:gridCol>
                <a:gridCol w="834456">
                  <a:extLst>
                    <a:ext uri="{9D8B030D-6E8A-4147-A177-3AD203B41FA5}">
                      <a16:colId xmlns:a16="http://schemas.microsoft.com/office/drawing/2014/main" xmlns="" val="2879777320"/>
                    </a:ext>
                  </a:extLst>
                </a:gridCol>
                <a:gridCol w="509209">
                  <a:extLst>
                    <a:ext uri="{9D8B030D-6E8A-4147-A177-3AD203B41FA5}">
                      <a16:colId xmlns:a16="http://schemas.microsoft.com/office/drawing/2014/main" xmlns="" val="1482100568"/>
                    </a:ext>
                  </a:extLst>
                </a:gridCol>
                <a:gridCol w="855061">
                  <a:extLst>
                    <a:ext uri="{9D8B030D-6E8A-4147-A177-3AD203B41FA5}">
                      <a16:colId xmlns:a16="http://schemas.microsoft.com/office/drawing/2014/main" xmlns="" val="3569159480"/>
                    </a:ext>
                  </a:extLst>
                </a:gridCol>
                <a:gridCol w="533024">
                  <a:extLst>
                    <a:ext uri="{9D8B030D-6E8A-4147-A177-3AD203B41FA5}">
                      <a16:colId xmlns:a16="http://schemas.microsoft.com/office/drawing/2014/main" xmlns="" val="3759708932"/>
                    </a:ext>
                  </a:extLst>
                </a:gridCol>
                <a:gridCol w="835602">
                  <a:extLst>
                    <a:ext uri="{9D8B030D-6E8A-4147-A177-3AD203B41FA5}">
                      <a16:colId xmlns:a16="http://schemas.microsoft.com/office/drawing/2014/main" xmlns="" val="4277103617"/>
                    </a:ext>
                  </a:extLst>
                </a:gridCol>
                <a:gridCol w="508064">
                  <a:extLst>
                    <a:ext uri="{9D8B030D-6E8A-4147-A177-3AD203B41FA5}">
                      <a16:colId xmlns:a16="http://schemas.microsoft.com/office/drawing/2014/main" xmlns="" val="2552304026"/>
                    </a:ext>
                  </a:extLst>
                </a:gridCol>
                <a:gridCol w="862564">
                  <a:extLst>
                    <a:ext uri="{9D8B030D-6E8A-4147-A177-3AD203B41FA5}">
                      <a16:colId xmlns:a16="http://schemas.microsoft.com/office/drawing/2014/main" xmlns="" val="3974343275"/>
                    </a:ext>
                  </a:extLst>
                </a:gridCol>
                <a:gridCol w="494984">
                  <a:extLst>
                    <a:ext uri="{9D8B030D-6E8A-4147-A177-3AD203B41FA5}">
                      <a16:colId xmlns:a16="http://schemas.microsoft.com/office/drawing/2014/main" xmlns="" val="2993375864"/>
                    </a:ext>
                  </a:extLst>
                </a:gridCol>
                <a:gridCol w="850569">
                  <a:extLst>
                    <a:ext uri="{9D8B030D-6E8A-4147-A177-3AD203B41FA5}">
                      <a16:colId xmlns:a16="http://schemas.microsoft.com/office/drawing/2014/main" xmlns="" val="759601604"/>
                    </a:ext>
                  </a:extLst>
                </a:gridCol>
                <a:gridCol w="470887">
                  <a:extLst>
                    <a:ext uri="{9D8B030D-6E8A-4147-A177-3AD203B41FA5}">
                      <a16:colId xmlns:a16="http://schemas.microsoft.com/office/drawing/2014/main" xmlns="" val="2196325023"/>
                    </a:ext>
                  </a:extLst>
                </a:gridCol>
                <a:gridCol w="824522">
                  <a:extLst>
                    <a:ext uri="{9D8B030D-6E8A-4147-A177-3AD203B41FA5}">
                      <a16:colId xmlns:a16="http://schemas.microsoft.com/office/drawing/2014/main" xmlns="" val="2251534310"/>
                    </a:ext>
                  </a:extLst>
                </a:gridCol>
              </a:tblGrid>
              <a:tr h="305586">
                <a:tc gridSpan="14"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Oddział Chirurgii Ogólnej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46714592"/>
                  </a:ext>
                </a:extLst>
              </a:tr>
              <a:tr h="3055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I-VII 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6242511"/>
                  </a:ext>
                </a:extLst>
              </a:tr>
              <a:tr h="88223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115395244"/>
                  </a:ext>
                </a:extLst>
              </a:tr>
              <a:tr h="30558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77354316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0DF0031C-7364-740E-4BE3-6580FC4405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431431"/>
              </p:ext>
            </p:extLst>
          </p:nvPr>
        </p:nvGraphicFramePr>
        <p:xfrm>
          <a:off x="932330" y="4246654"/>
          <a:ext cx="9611096" cy="1606286"/>
        </p:xfrm>
        <a:graphic>
          <a:graphicData uri="http://schemas.openxmlformats.org/drawingml/2006/table">
            <a:tbl>
              <a:tblPr/>
              <a:tblGrid>
                <a:gridCol w="666281">
                  <a:extLst>
                    <a:ext uri="{9D8B030D-6E8A-4147-A177-3AD203B41FA5}">
                      <a16:colId xmlns:a16="http://schemas.microsoft.com/office/drawing/2014/main" xmlns="" val="56856547"/>
                    </a:ext>
                  </a:extLst>
                </a:gridCol>
                <a:gridCol w="832850">
                  <a:extLst>
                    <a:ext uri="{9D8B030D-6E8A-4147-A177-3AD203B41FA5}">
                      <a16:colId xmlns:a16="http://schemas.microsoft.com/office/drawing/2014/main" xmlns="" val="1010531500"/>
                    </a:ext>
                  </a:extLst>
                </a:gridCol>
                <a:gridCol w="533025">
                  <a:extLst>
                    <a:ext uri="{9D8B030D-6E8A-4147-A177-3AD203B41FA5}">
                      <a16:colId xmlns:a16="http://schemas.microsoft.com/office/drawing/2014/main" xmlns="" val="2569272081"/>
                    </a:ext>
                  </a:extLst>
                </a:gridCol>
                <a:gridCol w="810641">
                  <a:extLst>
                    <a:ext uri="{9D8B030D-6E8A-4147-A177-3AD203B41FA5}">
                      <a16:colId xmlns:a16="http://schemas.microsoft.com/office/drawing/2014/main" xmlns="" val="4095054294"/>
                    </a:ext>
                  </a:extLst>
                </a:gridCol>
                <a:gridCol w="533025">
                  <a:extLst>
                    <a:ext uri="{9D8B030D-6E8A-4147-A177-3AD203B41FA5}">
                      <a16:colId xmlns:a16="http://schemas.microsoft.com/office/drawing/2014/main" xmlns="" val="512132283"/>
                    </a:ext>
                  </a:extLst>
                </a:gridCol>
                <a:gridCol w="855060">
                  <a:extLst>
                    <a:ext uri="{9D8B030D-6E8A-4147-A177-3AD203B41FA5}">
                      <a16:colId xmlns:a16="http://schemas.microsoft.com/office/drawing/2014/main" xmlns="" val="1079237105"/>
                    </a:ext>
                  </a:extLst>
                </a:gridCol>
                <a:gridCol w="533025">
                  <a:extLst>
                    <a:ext uri="{9D8B030D-6E8A-4147-A177-3AD203B41FA5}">
                      <a16:colId xmlns:a16="http://schemas.microsoft.com/office/drawing/2014/main" xmlns="" val="2780295117"/>
                    </a:ext>
                  </a:extLst>
                </a:gridCol>
                <a:gridCol w="810641">
                  <a:extLst>
                    <a:ext uri="{9D8B030D-6E8A-4147-A177-3AD203B41FA5}">
                      <a16:colId xmlns:a16="http://schemas.microsoft.com/office/drawing/2014/main" xmlns="" val="3701330705"/>
                    </a:ext>
                  </a:extLst>
                </a:gridCol>
                <a:gridCol w="533025">
                  <a:extLst>
                    <a:ext uri="{9D8B030D-6E8A-4147-A177-3AD203B41FA5}">
                      <a16:colId xmlns:a16="http://schemas.microsoft.com/office/drawing/2014/main" xmlns="" val="3663988938"/>
                    </a:ext>
                  </a:extLst>
                </a:gridCol>
                <a:gridCol w="824521">
                  <a:extLst>
                    <a:ext uri="{9D8B030D-6E8A-4147-A177-3AD203B41FA5}">
                      <a16:colId xmlns:a16="http://schemas.microsoft.com/office/drawing/2014/main" xmlns="" val="1702377033"/>
                    </a:ext>
                  </a:extLst>
                </a:gridCol>
                <a:gridCol w="533025">
                  <a:extLst>
                    <a:ext uri="{9D8B030D-6E8A-4147-A177-3AD203B41FA5}">
                      <a16:colId xmlns:a16="http://schemas.microsoft.com/office/drawing/2014/main" xmlns="" val="979160475"/>
                    </a:ext>
                  </a:extLst>
                </a:gridCol>
                <a:gridCol w="788431">
                  <a:extLst>
                    <a:ext uri="{9D8B030D-6E8A-4147-A177-3AD203B41FA5}">
                      <a16:colId xmlns:a16="http://schemas.microsoft.com/office/drawing/2014/main" xmlns="" val="2985502355"/>
                    </a:ext>
                  </a:extLst>
                </a:gridCol>
                <a:gridCol w="533025">
                  <a:extLst>
                    <a:ext uri="{9D8B030D-6E8A-4147-A177-3AD203B41FA5}">
                      <a16:colId xmlns:a16="http://schemas.microsoft.com/office/drawing/2014/main" xmlns="" val="1682971256"/>
                    </a:ext>
                  </a:extLst>
                </a:gridCol>
                <a:gridCol w="824521">
                  <a:extLst>
                    <a:ext uri="{9D8B030D-6E8A-4147-A177-3AD203B41FA5}">
                      <a16:colId xmlns:a16="http://schemas.microsoft.com/office/drawing/2014/main" xmlns="" val="854953524"/>
                    </a:ext>
                  </a:extLst>
                </a:gridCol>
              </a:tblGrid>
              <a:tr h="298050">
                <a:tc gridSpan="14"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Oddział Chorób Wewnętrznych</a:t>
                      </a: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4334316"/>
                  </a:ext>
                </a:extLst>
              </a:tr>
              <a:tr h="26716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I-VII 2025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2609615"/>
                  </a:ext>
                </a:extLst>
              </a:tr>
              <a:tr h="7739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7061499"/>
                  </a:ext>
                </a:extLst>
              </a:tr>
              <a:tr h="26716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73777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86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8E87EBB-24CA-6BA0-B026-21643F765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751C75A-858F-C34B-1EA5-87309913C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9153"/>
            <a:ext cx="10515600" cy="4437810"/>
          </a:xfrm>
        </p:spPr>
        <p:txBody>
          <a:bodyPr/>
          <a:lstStyle/>
          <a:p>
            <a:pPr marL="0" indent="0" algn="ctr">
              <a:buNone/>
            </a:pPr>
            <a:r>
              <a:rPr lang="pl-PL" b="1" dirty="0"/>
              <a:t>Dane dot. liczby łóżek i ich wykorzystania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EB3FDD03-20FE-D638-DED2-EDC11F58D6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C8C8ACDE-10CA-A3F7-0713-D264D803CE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728872"/>
              </p:ext>
            </p:extLst>
          </p:nvPr>
        </p:nvGraphicFramePr>
        <p:xfrm>
          <a:off x="932331" y="2353235"/>
          <a:ext cx="9722418" cy="1798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6435">
                  <a:extLst>
                    <a:ext uri="{9D8B030D-6E8A-4147-A177-3AD203B41FA5}">
                      <a16:colId xmlns:a16="http://schemas.microsoft.com/office/drawing/2014/main" xmlns="" val="4237768526"/>
                    </a:ext>
                  </a:extLst>
                </a:gridCol>
                <a:gridCol w="879246">
                  <a:extLst>
                    <a:ext uri="{9D8B030D-6E8A-4147-A177-3AD203B41FA5}">
                      <a16:colId xmlns:a16="http://schemas.microsoft.com/office/drawing/2014/main" xmlns="" val="1135797020"/>
                    </a:ext>
                  </a:extLst>
                </a:gridCol>
                <a:gridCol w="610013">
                  <a:extLst>
                    <a:ext uri="{9D8B030D-6E8A-4147-A177-3AD203B41FA5}">
                      <a16:colId xmlns:a16="http://schemas.microsoft.com/office/drawing/2014/main" xmlns="" val="4231115479"/>
                    </a:ext>
                  </a:extLst>
                </a:gridCol>
                <a:gridCol w="844120">
                  <a:extLst>
                    <a:ext uri="{9D8B030D-6E8A-4147-A177-3AD203B41FA5}">
                      <a16:colId xmlns:a16="http://schemas.microsoft.com/office/drawing/2014/main" xmlns="" val="2879777320"/>
                    </a:ext>
                  </a:extLst>
                </a:gridCol>
                <a:gridCol w="515107">
                  <a:extLst>
                    <a:ext uri="{9D8B030D-6E8A-4147-A177-3AD203B41FA5}">
                      <a16:colId xmlns:a16="http://schemas.microsoft.com/office/drawing/2014/main" xmlns="" val="1482100568"/>
                    </a:ext>
                  </a:extLst>
                </a:gridCol>
                <a:gridCol w="864965">
                  <a:extLst>
                    <a:ext uri="{9D8B030D-6E8A-4147-A177-3AD203B41FA5}">
                      <a16:colId xmlns:a16="http://schemas.microsoft.com/office/drawing/2014/main" xmlns="" val="3569159480"/>
                    </a:ext>
                  </a:extLst>
                </a:gridCol>
                <a:gridCol w="539198">
                  <a:extLst>
                    <a:ext uri="{9D8B030D-6E8A-4147-A177-3AD203B41FA5}">
                      <a16:colId xmlns:a16="http://schemas.microsoft.com/office/drawing/2014/main" xmlns="" val="3759708932"/>
                    </a:ext>
                  </a:extLst>
                </a:gridCol>
                <a:gridCol w="845280">
                  <a:extLst>
                    <a:ext uri="{9D8B030D-6E8A-4147-A177-3AD203B41FA5}">
                      <a16:colId xmlns:a16="http://schemas.microsoft.com/office/drawing/2014/main" xmlns="" val="4277103617"/>
                    </a:ext>
                  </a:extLst>
                </a:gridCol>
                <a:gridCol w="513949">
                  <a:extLst>
                    <a:ext uri="{9D8B030D-6E8A-4147-A177-3AD203B41FA5}">
                      <a16:colId xmlns:a16="http://schemas.microsoft.com/office/drawing/2014/main" xmlns="" val="2552304026"/>
                    </a:ext>
                  </a:extLst>
                </a:gridCol>
                <a:gridCol w="872554">
                  <a:extLst>
                    <a:ext uri="{9D8B030D-6E8A-4147-A177-3AD203B41FA5}">
                      <a16:colId xmlns:a16="http://schemas.microsoft.com/office/drawing/2014/main" xmlns="" val="3974343275"/>
                    </a:ext>
                  </a:extLst>
                </a:gridCol>
                <a:gridCol w="500717">
                  <a:extLst>
                    <a:ext uri="{9D8B030D-6E8A-4147-A177-3AD203B41FA5}">
                      <a16:colId xmlns:a16="http://schemas.microsoft.com/office/drawing/2014/main" xmlns="" val="2993375864"/>
                    </a:ext>
                  </a:extLst>
                </a:gridCol>
                <a:gridCol w="860421">
                  <a:extLst>
                    <a:ext uri="{9D8B030D-6E8A-4147-A177-3AD203B41FA5}">
                      <a16:colId xmlns:a16="http://schemas.microsoft.com/office/drawing/2014/main" xmlns="" val="759601604"/>
                    </a:ext>
                  </a:extLst>
                </a:gridCol>
                <a:gridCol w="476341">
                  <a:extLst>
                    <a:ext uri="{9D8B030D-6E8A-4147-A177-3AD203B41FA5}">
                      <a16:colId xmlns:a16="http://schemas.microsoft.com/office/drawing/2014/main" xmlns="" val="2196325023"/>
                    </a:ext>
                  </a:extLst>
                </a:gridCol>
                <a:gridCol w="834072">
                  <a:extLst>
                    <a:ext uri="{9D8B030D-6E8A-4147-A177-3AD203B41FA5}">
                      <a16:colId xmlns:a16="http://schemas.microsoft.com/office/drawing/2014/main" xmlns="" val="2251534310"/>
                    </a:ext>
                  </a:extLst>
                </a:gridCol>
              </a:tblGrid>
              <a:tr h="305586">
                <a:tc gridSpan="14"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Oddział Dziecięcy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46714592"/>
                  </a:ext>
                </a:extLst>
              </a:tr>
              <a:tr h="3055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I-VII 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6242511"/>
                  </a:ext>
                </a:extLst>
              </a:tr>
              <a:tr h="88223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115395244"/>
                  </a:ext>
                </a:extLst>
              </a:tr>
              <a:tr h="30558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77354316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7A6B21B0-094C-6498-6F4F-082F0F11C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852795"/>
              </p:ext>
            </p:extLst>
          </p:nvPr>
        </p:nvGraphicFramePr>
        <p:xfrm>
          <a:off x="932331" y="4238703"/>
          <a:ext cx="9722417" cy="1606286"/>
        </p:xfrm>
        <a:graphic>
          <a:graphicData uri="http://schemas.openxmlformats.org/drawingml/2006/table">
            <a:tbl>
              <a:tblPr/>
              <a:tblGrid>
                <a:gridCol w="673998">
                  <a:extLst>
                    <a:ext uri="{9D8B030D-6E8A-4147-A177-3AD203B41FA5}">
                      <a16:colId xmlns:a16="http://schemas.microsoft.com/office/drawing/2014/main" xmlns="" val="56856547"/>
                    </a:ext>
                  </a:extLst>
                </a:gridCol>
                <a:gridCol w="842497">
                  <a:extLst>
                    <a:ext uri="{9D8B030D-6E8A-4147-A177-3AD203B41FA5}">
                      <a16:colId xmlns:a16="http://schemas.microsoft.com/office/drawing/2014/main" xmlns="" val="1010531500"/>
                    </a:ext>
                  </a:extLst>
                </a:gridCol>
                <a:gridCol w="539199">
                  <a:extLst>
                    <a:ext uri="{9D8B030D-6E8A-4147-A177-3AD203B41FA5}">
                      <a16:colId xmlns:a16="http://schemas.microsoft.com/office/drawing/2014/main" xmlns="" val="2569272081"/>
                    </a:ext>
                  </a:extLst>
                </a:gridCol>
                <a:gridCol w="820030">
                  <a:extLst>
                    <a:ext uri="{9D8B030D-6E8A-4147-A177-3AD203B41FA5}">
                      <a16:colId xmlns:a16="http://schemas.microsoft.com/office/drawing/2014/main" xmlns="" val="4095054294"/>
                    </a:ext>
                  </a:extLst>
                </a:gridCol>
                <a:gridCol w="539199">
                  <a:extLst>
                    <a:ext uri="{9D8B030D-6E8A-4147-A177-3AD203B41FA5}">
                      <a16:colId xmlns:a16="http://schemas.microsoft.com/office/drawing/2014/main" xmlns="" val="512132283"/>
                    </a:ext>
                  </a:extLst>
                </a:gridCol>
                <a:gridCol w="864963">
                  <a:extLst>
                    <a:ext uri="{9D8B030D-6E8A-4147-A177-3AD203B41FA5}">
                      <a16:colId xmlns:a16="http://schemas.microsoft.com/office/drawing/2014/main" xmlns="" val="1079237105"/>
                    </a:ext>
                  </a:extLst>
                </a:gridCol>
                <a:gridCol w="539199">
                  <a:extLst>
                    <a:ext uri="{9D8B030D-6E8A-4147-A177-3AD203B41FA5}">
                      <a16:colId xmlns:a16="http://schemas.microsoft.com/office/drawing/2014/main" xmlns="" val="2780295117"/>
                    </a:ext>
                  </a:extLst>
                </a:gridCol>
                <a:gridCol w="820030">
                  <a:extLst>
                    <a:ext uri="{9D8B030D-6E8A-4147-A177-3AD203B41FA5}">
                      <a16:colId xmlns:a16="http://schemas.microsoft.com/office/drawing/2014/main" xmlns="" val="3701330705"/>
                    </a:ext>
                  </a:extLst>
                </a:gridCol>
                <a:gridCol w="539199">
                  <a:extLst>
                    <a:ext uri="{9D8B030D-6E8A-4147-A177-3AD203B41FA5}">
                      <a16:colId xmlns:a16="http://schemas.microsoft.com/office/drawing/2014/main" xmlns="" val="3663988938"/>
                    </a:ext>
                  </a:extLst>
                </a:gridCol>
                <a:gridCol w="834071">
                  <a:extLst>
                    <a:ext uri="{9D8B030D-6E8A-4147-A177-3AD203B41FA5}">
                      <a16:colId xmlns:a16="http://schemas.microsoft.com/office/drawing/2014/main" xmlns="" val="1702377033"/>
                    </a:ext>
                  </a:extLst>
                </a:gridCol>
                <a:gridCol w="539199">
                  <a:extLst>
                    <a:ext uri="{9D8B030D-6E8A-4147-A177-3AD203B41FA5}">
                      <a16:colId xmlns:a16="http://schemas.microsoft.com/office/drawing/2014/main" xmlns="" val="979160475"/>
                    </a:ext>
                  </a:extLst>
                </a:gridCol>
                <a:gridCol w="797563">
                  <a:extLst>
                    <a:ext uri="{9D8B030D-6E8A-4147-A177-3AD203B41FA5}">
                      <a16:colId xmlns:a16="http://schemas.microsoft.com/office/drawing/2014/main" xmlns="" val="2985502355"/>
                    </a:ext>
                  </a:extLst>
                </a:gridCol>
                <a:gridCol w="539199">
                  <a:extLst>
                    <a:ext uri="{9D8B030D-6E8A-4147-A177-3AD203B41FA5}">
                      <a16:colId xmlns:a16="http://schemas.microsoft.com/office/drawing/2014/main" xmlns="" val="1682971256"/>
                    </a:ext>
                  </a:extLst>
                </a:gridCol>
                <a:gridCol w="834071">
                  <a:extLst>
                    <a:ext uri="{9D8B030D-6E8A-4147-A177-3AD203B41FA5}">
                      <a16:colId xmlns:a16="http://schemas.microsoft.com/office/drawing/2014/main" xmlns="" val="854953524"/>
                    </a:ext>
                  </a:extLst>
                </a:gridCol>
              </a:tblGrid>
              <a:tr h="298050">
                <a:tc gridSpan="14"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Oddział Ortopedii i Traumatologii Narządu Ruchu</a:t>
                      </a: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4334316"/>
                  </a:ext>
                </a:extLst>
              </a:tr>
              <a:tr h="26716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I-VII 2025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2609615"/>
                  </a:ext>
                </a:extLst>
              </a:tr>
              <a:tr h="7739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7061499"/>
                  </a:ext>
                </a:extLst>
              </a:tr>
              <a:tr h="26716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8" marR="9118" marT="91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73777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468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2FE4C14-0885-2A75-4384-B188CC05C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DDAF2126-A207-8BA6-0A2C-C881E54FE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9153"/>
            <a:ext cx="10515600" cy="4437810"/>
          </a:xfrm>
        </p:spPr>
        <p:txBody>
          <a:bodyPr/>
          <a:lstStyle/>
          <a:p>
            <a:pPr marL="0" indent="0" algn="ctr">
              <a:buNone/>
            </a:pPr>
            <a:r>
              <a:rPr lang="pl-PL" b="1" dirty="0"/>
              <a:t>Dane dot. liczby łóżek i ich wykorzystania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E7DE59A8-B57B-DB05-5BF4-82776DB2D6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5E509599-3C72-FD59-9624-A96BED45E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154244"/>
              </p:ext>
            </p:extLst>
          </p:nvPr>
        </p:nvGraphicFramePr>
        <p:xfrm>
          <a:off x="1057786" y="2814761"/>
          <a:ext cx="9740086" cy="15187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7465">
                  <a:extLst>
                    <a:ext uri="{9D8B030D-6E8A-4147-A177-3AD203B41FA5}">
                      <a16:colId xmlns:a16="http://schemas.microsoft.com/office/drawing/2014/main" xmlns="" val="4237768526"/>
                    </a:ext>
                  </a:extLst>
                </a:gridCol>
                <a:gridCol w="880843">
                  <a:extLst>
                    <a:ext uri="{9D8B030D-6E8A-4147-A177-3AD203B41FA5}">
                      <a16:colId xmlns:a16="http://schemas.microsoft.com/office/drawing/2014/main" xmlns="" val="1135797020"/>
                    </a:ext>
                  </a:extLst>
                </a:gridCol>
                <a:gridCol w="611121">
                  <a:extLst>
                    <a:ext uri="{9D8B030D-6E8A-4147-A177-3AD203B41FA5}">
                      <a16:colId xmlns:a16="http://schemas.microsoft.com/office/drawing/2014/main" xmlns="" val="4231115479"/>
                    </a:ext>
                  </a:extLst>
                </a:gridCol>
                <a:gridCol w="845655">
                  <a:extLst>
                    <a:ext uri="{9D8B030D-6E8A-4147-A177-3AD203B41FA5}">
                      <a16:colId xmlns:a16="http://schemas.microsoft.com/office/drawing/2014/main" xmlns="" val="2879777320"/>
                    </a:ext>
                  </a:extLst>
                </a:gridCol>
                <a:gridCol w="516043">
                  <a:extLst>
                    <a:ext uri="{9D8B030D-6E8A-4147-A177-3AD203B41FA5}">
                      <a16:colId xmlns:a16="http://schemas.microsoft.com/office/drawing/2014/main" xmlns="" val="1482100568"/>
                    </a:ext>
                  </a:extLst>
                </a:gridCol>
                <a:gridCol w="866537">
                  <a:extLst>
                    <a:ext uri="{9D8B030D-6E8A-4147-A177-3AD203B41FA5}">
                      <a16:colId xmlns:a16="http://schemas.microsoft.com/office/drawing/2014/main" xmlns="" val="3569159480"/>
                    </a:ext>
                  </a:extLst>
                </a:gridCol>
                <a:gridCol w="540178">
                  <a:extLst>
                    <a:ext uri="{9D8B030D-6E8A-4147-A177-3AD203B41FA5}">
                      <a16:colId xmlns:a16="http://schemas.microsoft.com/office/drawing/2014/main" xmlns="" val="3759708932"/>
                    </a:ext>
                  </a:extLst>
                </a:gridCol>
                <a:gridCol w="846816">
                  <a:extLst>
                    <a:ext uri="{9D8B030D-6E8A-4147-A177-3AD203B41FA5}">
                      <a16:colId xmlns:a16="http://schemas.microsoft.com/office/drawing/2014/main" xmlns="" val="4277103617"/>
                    </a:ext>
                  </a:extLst>
                </a:gridCol>
                <a:gridCol w="514883">
                  <a:extLst>
                    <a:ext uri="{9D8B030D-6E8A-4147-A177-3AD203B41FA5}">
                      <a16:colId xmlns:a16="http://schemas.microsoft.com/office/drawing/2014/main" xmlns="" val="2552304026"/>
                    </a:ext>
                  </a:extLst>
                </a:gridCol>
                <a:gridCol w="874140">
                  <a:extLst>
                    <a:ext uri="{9D8B030D-6E8A-4147-A177-3AD203B41FA5}">
                      <a16:colId xmlns:a16="http://schemas.microsoft.com/office/drawing/2014/main" xmlns="" val="3974343275"/>
                    </a:ext>
                  </a:extLst>
                </a:gridCol>
                <a:gridCol w="501627">
                  <a:extLst>
                    <a:ext uri="{9D8B030D-6E8A-4147-A177-3AD203B41FA5}">
                      <a16:colId xmlns:a16="http://schemas.microsoft.com/office/drawing/2014/main" xmlns="" val="2993375864"/>
                    </a:ext>
                  </a:extLst>
                </a:gridCol>
                <a:gridCol w="861983">
                  <a:extLst>
                    <a:ext uri="{9D8B030D-6E8A-4147-A177-3AD203B41FA5}">
                      <a16:colId xmlns:a16="http://schemas.microsoft.com/office/drawing/2014/main" xmlns="" val="759601604"/>
                    </a:ext>
                  </a:extLst>
                </a:gridCol>
                <a:gridCol w="477207">
                  <a:extLst>
                    <a:ext uri="{9D8B030D-6E8A-4147-A177-3AD203B41FA5}">
                      <a16:colId xmlns:a16="http://schemas.microsoft.com/office/drawing/2014/main" xmlns="" val="2196325023"/>
                    </a:ext>
                  </a:extLst>
                </a:gridCol>
                <a:gridCol w="835588">
                  <a:extLst>
                    <a:ext uri="{9D8B030D-6E8A-4147-A177-3AD203B41FA5}">
                      <a16:colId xmlns:a16="http://schemas.microsoft.com/office/drawing/2014/main" xmlns="" val="2251534310"/>
                    </a:ext>
                  </a:extLst>
                </a:gridCol>
              </a:tblGrid>
              <a:tr h="257974">
                <a:tc gridSpan="14"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Oddział Anestezjologii i Intensywnej Terapii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46714592"/>
                  </a:ext>
                </a:extLst>
              </a:tr>
              <a:tr h="25797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I-VII 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6242511"/>
                  </a:ext>
                </a:extLst>
              </a:tr>
              <a:tr h="74477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wykorzystania łóżek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115395244"/>
                  </a:ext>
                </a:extLst>
              </a:tr>
              <a:tr h="25797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77354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87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8C7CE29-42CB-B7AD-D06A-7603DA26E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1020273-1239-1EB0-A017-4A2E41D0E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/>
              <a:t>Normy zatrudnienia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000" dirty="0"/>
              <a:t>  </a:t>
            </a:r>
          </a:p>
          <a:p>
            <a:pPr marL="0" indent="0" algn="ctr">
              <a:buNone/>
            </a:pPr>
            <a:endParaRPr lang="pl-PL" sz="2000" dirty="0"/>
          </a:p>
          <a:p>
            <a:pPr marL="0" indent="0" algn="ctr">
              <a:buNone/>
            </a:pPr>
            <a:endParaRPr lang="pl-PL" sz="2000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DB58B53C-48E0-82AB-721E-34B43183A3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064517AE-2971-9E28-893E-FDD683577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21264"/>
              </p:ext>
            </p:extLst>
          </p:nvPr>
        </p:nvGraphicFramePr>
        <p:xfrm>
          <a:off x="1057787" y="2653554"/>
          <a:ext cx="10363249" cy="34065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5117">
                  <a:extLst>
                    <a:ext uri="{9D8B030D-6E8A-4147-A177-3AD203B41FA5}">
                      <a16:colId xmlns:a16="http://schemas.microsoft.com/office/drawing/2014/main" xmlns="" val="1538047708"/>
                    </a:ext>
                  </a:extLst>
                </a:gridCol>
                <a:gridCol w="893896">
                  <a:extLst>
                    <a:ext uri="{9D8B030D-6E8A-4147-A177-3AD203B41FA5}">
                      <a16:colId xmlns:a16="http://schemas.microsoft.com/office/drawing/2014/main" xmlns="" val="2365886839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xmlns="" val="140445868"/>
                    </a:ext>
                  </a:extLst>
                </a:gridCol>
                <a:gridCol w="870060">
                  <a:extLst>
                    <a:ext uri="{9D8B030D-6E8A-4147-A177-3AD203B41FA5}">
                      <a16:colId xmlns:a16="http://schemas.microsoft.com/office/drawing/2014/main" xmlns="" val="2490707175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337517010"/>
                    </a:ext>
                  </a:extLst>
                </a:gridCol>
                <a:gridCol w="917736">
                  <a:extLst>
                    <a:ext uri="{9D8B030D-6E8A-4147-A177-3AD203B41FA5}">
                      <a16:colId xmlns:a16="http://schemas.microsoft.com/office/drawing/2014/main" xmlns="" val="2581411111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3442870525"/>
                    </a:ext>
                  </a:extLst>
                </a:gridCol>
                <a:gridCol w="870060">
                  <a:extLst>
                    <a:ext uri="{9D8B030D-6E8A-4147-A177-3AD203B41FA5}">
                      <a16:colId xmlns:a16="http://schemas.microsoft.com/office/drawing/2014/main" xmlns="" val="2271703330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3506989901"/>
                    </a:ext>
                  </a:extLst>
                </a:gridCol>
                <a:gridCol w="884960">
                  <a:extLst>
                    <a:ext uri="{9D8B030D-6E8A-4147-A177-3AD203B41FA5}">
                      <a16:colId xmlns:a16="http://schemas.microsoft.com/office/drawing/2014/main" xmlns="" val="1799247841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2232692615"/>
                    </a:ext>
                  </a:extLst>
                </a:gridCol>
                <a:gridCol w="846222">
                  <a:extLst>
                    <a:ext uri="{9D8B030D-6E8A-4147-A177-3AD203B41FA5}">
                      <a16:colId xmlns:a16="http://schemas.microsoft.com/office/drawing/2014/main" xmlns="" val="2957965075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86387921"/>
                    </a:ext>
                  </a:extLst>
                </a:gridCol>
                <a:gridCol w="884960">
                  <a:extLst>
                    <a:ext uri="{9D8B030D-6E8A-4147-A177-3AD203B41FA5}">
                      <a16:colId xmlns:a16="http://schemas.microsoft.com/office/drawing/2014/main" xmlns="" val="1470888389"/>
                    </a:ext>
                  </a:extLst>
                </a:gridCol>
              </a:tblGrid>
              <a:tr h="48405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Oddział Chirurgii Ogólnej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pl-PL" sz="1300" u="none" strike="noStrike" dirty="0">
                          <a:effectLst/>
                        </a:rPr>
                        <a:t>norma zatrudnienia pielęgniarki - równoważnik co najmniej 0,7 etatu na 1 łóżko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71582449"/>
                  </a:ext>
                </a:extLst>
              </a:tr>
              <a:tr h="22820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2020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2021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2022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2023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2024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I-VII 2025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3552996"/>
                  </a:ext>
                </a:extLst>
              </a:tr>
              <a:tr h="44469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norma zatrudnienia 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extLst>
                  <a:ext uri="{0D108BD9-81ED-4DB2-BD59-A6C34878D82A}">
                    <a16:rowId xmlns:a16="http://schemas.microsoft.com/office/drawing/2014/main" xmlns="" val="3968757332"/>
                  </a:ext>
                </a:extLst>
              </a:tr>
              <a:tr h="22820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19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19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27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19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22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15,4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22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15,4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22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15,4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extLst>
                  <a:ext uri="{0D108BD9-81ED-4DB2-BD59-A6C34878D82A}">
                    <a16:rowId xmlns:a16="http://schemas.microsoft.com/office/drawing/2014/main" xmlns="" val="2628508622"/>
                  </a:ext>
                </a:extLst>
              </a:tr>
              <a:tr h="209885"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extLst>
                  <a:ext uri="{0D108BD9-81ED-4DB2-BD59-A6C34878D82A}">
                    <a16:rowId xmlns:a16="http://schemas.microsoft.com/office/drawing/2014/main" xmlns="" val="1946558210"/>
                  </a:ext>
                </a:extLst>
              </a:tr>
              <a:tr h="208526"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extLst>
                  <a:ext uri="{0D108BD9-81ED-4DB2-BD59-A6C34878D82A}">
                    <a16:rowId xmlns:a16="http://schemas.microsoft.com/office/drawing/2014/main" xmlns="" val="3028471869"/>
                  </a:ext>
                </a:extLst>
              </a:tr>
              <a:tr h="72022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Oddział Chorób Wewnętrznych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l" fontAlgn="ctr"/>
                      <a:r>
                        <a:rPr lang="pl-PL" sz="1300" u="none" strike="noStrike" dirty="0">
                          <a:effectLst/>
                        </a:rPr>
                        <a:t>norma zatrudnienia pielęgniarki - równoważnik co najmniej 0,6 etatu na 1 łóżko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1847166"/>
                  </a:ext>
                </a:extLst>
              </a:tr>
              <a:tr h="22820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2020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2021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2022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2023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2024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I-VII 2025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463018"/>
                  </a:ext>
                </a:extLst>
              </a:tr>
              <a:tr h="44469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norma zatrudnienia 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norma zatrudnienia 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norma zatrudnienia 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norma zatrudnienia 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extLst>
                  <a:ext uri="{0D108BD9-81ED-4DB2-BD59-A6C34878D82A}">
                    <a16:rowId xmlns:a16="http://schemas.microsoft.com/office/drawing/2014/main" xmlns="" val="2410738820"/>
                  </a:ext>
                </a:extLst>
              </a:tr>
              <a:tr h="20988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40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extLst>
                  <a:ext uri="{0D108BD9-81ED-4DB2-BD59-A6C34878D82A}">
                    <a16:rowId xmlns:a16="http://schemas.microsoft.com/office/drawing/2014/main" xmlns="" val="3525037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63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190C141-BD6D-2A74-D8D8-713F89001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1F9CC6E-9868-7F11-243D-A2EC8A50F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/>
              <a:t>Normy zatrudnienia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000" dirty="0"/>
              <a:t>  </a:t>
            </a:r>
          </a:p>
          <a:p>
            <a:pPr marL="0" indent="0" algn="ctr">
              <a:buNone/>
            </a:pPr>
            <a:endParaRPr lang="pl-PL" sz="2000" dirty="0"/>
          </a:p>
          <a:p>
            <a:pPr marL="0" indent="0" algn="ctr">
              <a:buNone/>
            </a:pPr>
            <a:endParaRPr lang="pl-PL" sz="2000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690C8598-678F-1427-C9A1-E05A761A64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E508D02D-CE51-ADD4-FBD9-610974AA86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639925"/>
              </p:ext>
            </p:extLst>
          </p:nvPr>
        </p:nvGraphicFramePr>
        <p:xfrm>
          <a:off x="1057787" y="2716306"/>
          <a:ext cx="10363249" cy="33000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5117">
                  <a:extLst>
                    <a:ext uri="{9D8B030D-6E8A-4147-A177-3AD203B41FA5}">
                      <a16:colId xmlns:a16="http://schemas.microsoft.com/office/drawing/2014/main" xmlns="" val="1538047708"/>
                    </a:ext>
                  </a:extLst>
                </a:gridCol>
                <a:gridCol w="893896">
                  <a:extLst>
                    <a:ext uri="{9D8B030D-6E8A-4147-A177-3AD203B41FA5}">
                      <a16:colId xmlns:a16="http://schemas.microsoft.com/office/drawing/2014/main" xmlns="" val="2365886839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xmlns="" val="140445868"/>
                    </a:ext>
                  </a:extLst>
                </a:gridCol>
                <a:gridCol w="870060">
                  <a:extLst>
                    <a:ext uri="{9D8B030D-6E8A-4147-A177-3AD203B41FA5}">
                      <a16:colId xmlns:a16="http://schemas.microsoft.com/office/drawing/2014/main" xmlns="" val="2490707175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337517010"/>
                    </a:ext>
                  </a:extLst>
                </a:gridCol>
                <a:gridCol w="917736">
                  <a:extLst>
                    <a:ext uri="{9D8B030D-6E8A-4147-A177-3AD203B41FA5}">
                      <a16:colId xmlns:a16="http://schemas.microsoft.com/office/drawing/2014/main" xmlns="" val="2581411111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3442870525"/>
                    </a:ext>
                  </a:extLst>
                </a:gridCol>
                <a:gridCol w="870060">
                  <a:extLst>
                    <a:ext uri="{9D8B030D-6E8A-4147-A177-3AD203B41FA5}">
                      <a16:colId xmlns:a16="http://schemas.microsoft.com/office/drawing/2014/main" xmlns="" val="2271703330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3506989901"/>
                    </a:ext>
                  </a:extLst>
                </a:gridCol>
                <a:gridCol w="884960">
                  <a:extLst>
                    <a:ext uri="{9D8B030D-6E8A-4147-A177-3AD203B41FA5}">
                      <a16:colId xmlns:a16="http://schemas.microsoft.com/office/drawing/2014/main" xmlns="" val="1799247841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2232692615"/>
                    </a:ext>
                  </a:extLst>
                </a:gridCol>
                <a:gridCol w="846222">
                  <a:extLst>
                    <a:ext uri="{9D8B030D-6E8A-4147-A177-3AD203B41FA5}">
                      <a16:colId xmlns:a16="http://schemas.microsoft.com/office/drawing/2014/main" xmlns="" val="2957965075"/>
                    </a:ext>
                  </a:extLst>
                </a:gridCol>
                <a:gridCol w="572094">
                  <a:extLst>
                    <a:ext uri="{9D8B030D-6E8A-4147-A177-3AD203B41FA5}">
                      <a16:colId xmlns:a16="http://schemas.microsoft.com/office/drawing/2014/main" xmlns="" val="86387921"/>
                    </a:ext>
                  </a:extLst>
                </a:gridCol>
                <a:gridCol w="884960">
                  <a:extLst>
                    <a:ext uri="{9D8B030D-6E8A-4147-A177-3AD203B41FA5}">
                      <a16:colId xmlns:a16="http://schemas.microsoft.com/office/drawing/2014/main" xmlns="" val="1470888389"/>
                    </a:ext>
                  </a:extLst>
                </a:gridCol>
              </a:tblGrid>
              <a:tr h="47785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Oddział Dziecięcy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pl-PL" sz="1300" u="none" strike="noStrike" dirty="0">
                          <a:effectLst/>
                        </a:rPr>
                        <a:t>norma zatrudnienia pielęgniarki - równoważnik co najmniej 0,8 etatu na 1 łóżko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71582449"/>
                  </a:ext>
                </a:extLst>
              </a:tr>
              <a:tr h="22528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2020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2021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2022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2023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2024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I-VII 2025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3552996"/>
                  </a:ext>
                </a:extLst>
              </a:tr>
              <a:tr h="43899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extLst>
                  <a:ext uri="{0D108BD9-81ED-4DB2-BD59-A6C34878D82A}">
                    <a16:rowId xmlns:a16="http://schemas.microsoft.com/office/drawing/2014/main" xmlns="" val="3968757332"/>
                  </a:ext>
                </a:extLst>
              </a:tr>
              <a:tr h="22528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17,6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17,6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17,6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extLst>
                  <a:ext uri="{0D108BD9-81ED-4DB2-BD59-A6C34878D82A}">
                    <a16:rowId xmlns:a16="http://schemas.microsoft.com/office/drawing/2014/main" xmlns="" val="2628508622"/>
                  </a:ext>
                </a:extLst>
              </a:tr>
              <a:tr h="205855"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76" marR="9076" marT="9076" marB="0" anchor="b"/>
                </a:tc>
                <a:extLst>
                  <a:ext uri="{0D108BD9-81ED-4DB2-BD59-A6C34878D82A}">
                    <a16:rowId xmlns:a16="http://schemas.microsoft.com/office/drawing/2014/main" xmlns="" val="1946558210"/>
                  </a:ext>
                </a:extLst>
              </a:tr>
              <a:tr h="205855"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extLst>
                  <a:ext uri="{0D108BD9-81ED-4DB2-BD59-A6C34878D82A}">
                    <a16:rowId xmlns:a16="http://schemas.microsoft.com/office/drawing/2014/main" xmlns="" val="3028471869"/>
                  </a:ext>
                </a:extLst>
              </a:tr>
              <a:tr h="71099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Oddział 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Ortopedii i Traumatologii Narządu Ruchu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l" fontAlgn="ctr"/>
                      <a:r>
                        <a:rPr lang="pl-PL" sz="1300" u="none" strike="noStrike" dirty="0">
                          <a:effectLst/>
                        </a:rPr>
                        <a:t>norma zatrudnienia pielęgniarki - równoważnik co najmniej 0,7 etatu na 1 łóżko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1847166"/>
                  </a:ext>
                </a:extLst>
              </a:tr>
              <a:tr h="22528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2020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2021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2022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2023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2024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1" u="none" strike="noStrike" dirty="0">
                          <a:effectLst/>
                        </a:rPr>
                        <a:t>I-VII 2025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463018"/>
                  </a:ext>
                </a:extLst>
              </a:tr>
              <a:tr h="37607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norma zatrudnienia 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norma zatrudnienia 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norma zatrudnienia 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Liczba łóżek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norma zatrudnienia 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extLst>
                  <a:ext uri="{0D108BD9-81ED-4DB2-BD59-A6C34878D82A}">
                    <a16:rowId xmlns:a16="http://schemas.microsoft.com/office/drawing/2014/main" xmlns="" val="2410738820"/>
                  </a:ext>
                </a:extLst>
              </a:tr>
              <a:tr h="16119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</a:t>
                      </a: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extLst>
                  <a:ext uri="{0D108BD9-81ED-4DB2-BD59-A6C34878D82A}">
                    <a16:rowId xmlns:a16="http://schemas.microsoft.com/office/drawing/2014/main" xmlns="" val="3525037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1950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xmlns="" id="{66619890-0BFB-B047-37DC-930E8F0C9C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1D211E65-00E3-9764-A6AC-F01EDAED053A}"/>
              </a:ext>
            </a:extLst>
          </p:cNvPr>
          <p:cNvSpPr txBox="1"/>
          <p:nvPr/>
        </p:nvSpPr>
        <p:spPr>
          <a:xfrm>
            <a:off x="3048000" y="2106706"/>
            <a:ext cx="61677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l-PL" sz="2800" b="1" dirty="0"/>
              <a:t>Normy zatrudnienia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xmlns="" id="{94410547-69F7-66BF-5180-CF9893923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680150"/>
              </p:ext>
            </p:extLst>
          </p:nvPr>
        </p:nvGraphicFramePr>
        <p:xfrm>
          <a:off x="838201" y="3039034"/>
          <a:ext cx="10035988" cy="1772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4704">
                  <a:extLst>
                    <a:ext uri="{9D8B030D-6E8A-4147-A177-3AD203B41FA5}">
                      <a16:colId xmlns:a16="http://schemas.microsoft.com/office/drawing/2014/main" xmlns="" val="4135048984"/>
                    </a:ext>
                  </a:extLst>
                </a:gridCol>
                <a:gridCol w="907603">
                  <a:extLst>
                    <a:ext uri="{9D8B030D-6E8A-4147-A177-3AD203B41FA5}">
                      <a16:colId xmlns:a16="http://schemas.microsoft.com/office/drawing/2014/main" xmlns="" val="570457153"/>
                    </a:ext>
                  </a:extLst>
                </a:gridCol>
                <a:gridCol w="629687">
                  <a:extLst>
                    <a:ext uri="{9D8B030D-6E8A-4147-A177-3AD203B41FA5}">
                      <a16:colId xmlns:a16="http://schemas.microsoft.com/office/drawing/2014/main" xmlns="" val="1907158605"/>
                    </a:ext>
                  </a:extLst>
                </a:gridCol>
                <a:gridCol w="871345">
                  <a:extLst>
                    <a:ext uri="{9D8B030D-6E8A-4147-A177-3AD203B41FA5}">
                      <a16:colId xmlns:a16="http://schemas.microsoft.com/office/drawing/2014/main" xmlns="" val="2460550533"/>
                    </a:ext>
                  </a:extLst>
                </a:gridCol>
                <a:gridCol w="531720">
                  <a:extLst>
                    <a:ext uri="{9D8B030D-6E8A-4147-A177-3AD203B41FA5}">
                      <a16:colId xmlns:a16="http://schemas.microsoft.com/office/drawing/2014/main" xmlns="" val="2046011484"/>
                    </a:ext>
                  </a:extLst>
                </a:gridCol>
                <a:gridCol w="892862">
                  <a:extLst>
                    <a:ext uri="{9D8B030D-6E8A-4147-A177-3AD203B41FA5}">
                      <a16:colId xmlns:a16="http://schemas.microsoft.com/office/drawing/2014/main" xmlns="" val="555648701"/>
                    </a:ext>
                  </a:extLst>
                </a:gridCol>
                <a:gridCol w="556588">
                  <a:extLst>
                    <a:ext uri="{9D8B030D-6E8A-4147-A177-3AD203B41FA5}">
                      <a16:colId xmlns:a16="http://schemas.microsoft.com/office/drawing/2014/main" xmlns="" val="1058146477"/>
                    </a:ext>
                  </a:extLst>
                </a:gridCol>
                <a:gridCol w="872543">
                  <a:extLst>
                    <a:ext uri="{9D8B030D-6E8A-4147-A177-3AD203B41FA5}">
                      <a16:colId xmlns:a16="http://schemas.microsoft.com/office/drawing/2014/main" xmlns="" val="3517611387"/>
                    </a:ext>
                  </a:extLst>
                </a:gridCol>
                <a:gridCol w="530525">
                  <a:extLst>
                    <a:ext uri="{9D8B030D-6E8A-4147-A177-3AD203B41FA5}">
                      <a16:colId xmlns:a16="http://schemas.microsoft.com/office/drawing/2014/main" xmlns="" val="732321610"/>
                    </a:ext>
                  </a:extLst>
                </a:gridCol>
                <a:gridCol w="900696">
                  <a:extLst>
                    <a:ext uri="{9D8B030D-6E8A-4147-A177-3AD203B41FA5}">
                      <a16:colId xmlns:a16="http://schemas.microsoft.com/office/drawing/2014/main" xmlns="" val="1674258909"/>
                    </a:ext>
                  </a:extLst>
                </a:gridCol>
                <a:gridCol w="516866">
                  <a:extLst>
                    <a:ext uri="{9D8B030D-6E8A-4147-A177-3AD203B41FA5}">
                      <a16:colId xmlns:a16="http://schemas.microsoft.com/office/drawing/2014/main" xmlns="" val="3978663517"/>
                    </a:ext>
                  </a:extLst>
                </a:gridCol>
                <a:gridCol w="888171">
                  <a:extLst>
                    <a:ext uri="{9D8B030D-6E8A-4147-A177-3AD203B41FA5}">
                      <a16:colId xmlns:a16="http://schemas.microsoft.com/office/drawing/2014/main" xmlns="" val="4133191316"/>
                    </a:ext>
                  </a:extLst>
                </a:gridCol>
                <a:gridCol w="491705">
                  <a:extLst>
                    <a:ext uri="{9D8B030D-6E8A-4147-A177-3AD203B41FA5}">
                      <a16:colId xmlns:a16="http://schemas.microsoft.com/office/drawing/2014/main" xmlns="" val="903135272"/>
                    </a:ext>
                  </a:extLst>
                </a:gridCol>
                <a:gridCol w="860973">
                  <a:extLst>
                    <a:ext uri="{9D8B030D-6E8A-4147-A177-3AD203B41FA5}">
                      <a16:colId xmlns:a16="http://schemas.microsoft.com/office/drawing/2014/main" xmlns="" val="388578131"/>
                    </a:ext>
                  </a:extLst>
                </a:gridCol>
              </a:tblGrid>
              <a:tr h="358590">
                <a:tc gridSpan="14"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Oddział Anestezjologii i Intensywnej Terapii - </a:t>
                      </a:r>
                      <a:r>
                        <a:rPr lang="pl-PL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podst. </a:t>
                      </a:r>
                      <a:r>
                        <a:rPr lang="pl-PL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Rozp</a:t>
                      </a:r>
                      <a:r>
                        <a:rPr lang="pl-PL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Ministra Zdrowia – 2,2 </a:t>
                      </a:r>
                      <a:r>
                        <a:rPr lang="pl-PL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etetu</a:t>
                      </a:r>
                      <a:r>
                        <a:rPr lang="pl-PL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jedno stanowisko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42871149"/>
                  </a:ext>
                </a:extLst>
              </a:tr>
              <a:tr h="2893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I-VII 2025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9986492"/>
                  </a:ext>
                </a:extLst>
              </a:tr>
              <a:tr h="83530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Liczba łóżek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norma zatrudnienia 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6" marR="9076" marT="907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4345700"/>
                  </a:ext>
                </a:extLst>
              </a:tr>
              <a:tr h="28933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20662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62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6418A3E-42CB-76B1-F4B7-F36F66F3D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252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Zatrudnienie na przestrzeni lat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E7C6B610-8A32-B3B8-0216-3CEBB02E2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964167"/>
              </p:ext>
            </p:extLst>
          </p:nvPr>
        </p:nvGraphicFramePr>
        <p:xfrm>
          <a:off x="914400" y="2447365"/>
          <a:ext cx="10439400" cy="33136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2714">
                  <a:extLst>
                    <a:ext uri="{9D8B030D-6E8A-4147-A177-3AD203B41FA5}">
                      <a16:colId xmlns:a16="http://schemas.microsoft.com/office/drawing/2014/main" xmlns="" val="1925040450"/>
                    </a:ext>
                  </a:extLst>
                </a:gridCol>
                <a:gridCol w="811772">
                  <a:extLst>
                    <a:ext uri="{9D8B030D-6E8A-4147-A177-3AD203B41FA5}">
                      <a16:colId xmlns:a16="http://schemas.microsoft.com/office/drawing/2014/main" xmlns="" val="3603695961"/>
                    </a:ext>
                  </a:extLst>
                </a:gridCol>
                <a:gridCol w="703537">
                  <a:extLst>
                    <a:ext uri="{9D8B030D-6E8A-4147-A177-3AD203B41FA5}">
                      <a16:colId xmlns:a16="http://schemas.microsoft.com/office/drawing/2014/main" xmlns="" val="1619014020"/>
                    </a:ext>
                  </a:extLst>
                </a:gridCol>
                <a:gridCol w="746832">
                  <a:extLst>
                    <a:ext uri="{9D8B030D-6E8A-4147-A177-3AD203B41FA5}">
                      <a16:colId xmlns:a16="http://schemas.microsoft.com/office/drawing/2014/main" xmlns="" val="235688380"/>
                    </a:ext>
                  </a:extLst>
                </a:gridCol>
                <a:gridCol w="703537">
                  <a:extLst>
                    <a:ext uri="{9D8B030D-6E8A-4147-A177-3AD203B41FA5}">
                      <a16:colId xmlns:a16="http://schemas.microsoft.com/office/drawing/2014/main" xmlns="" val="3065201211"/>
                    </a:ext>
                  </a:extLst>
                </a:gridCol>
                <a:gridCol w="833421">
                  <a:extLst>
                    <a:ext uri="{9D8B030D-6E8A-4147-A177-3AD203B41FA5}">
                      <a16:colId xmlns:a16="http://schemas.microsoft.com/office/drawing/2014/main" xmlns="" val="1394297433"/>
                    </a:ext>
                  </a:extLst>
                </a:gridCol>
                <a:gridCol w="681888">
                  <a:extLst>
                    <a:ext uri="{9D8B030D-6E8A-4147-A177-3AD203B41FA5}">
                      <a16:colId xmlns:a16="http://schemas.microsoft.com/office/drawing/2014/main" xmlns="" val="3116690807"/>
                    </a:ext>
                  </a:extLst>
                </a:gridCol>
                <a:gridCol w="790126">
                  <a:extLst>
                    <a:ext uri="{9D8B030D-6E8A-4147-A177-3AD203B41FA5}">
                      <a16:colId xmlns:a16="http://schemas.microsoft.com/office/drawing/2014/main" xmlns="" val="3493154767"/>
                    </a:ext>
                  </a:extLst>
                </a:gridCol>
                <a:gridCol w="671066">
                  <a:extLst>
                    <a:ext uri="{9D8B030D-6E8A-4147-A177-3AD203B41FA5}">
                      <a16:colId xmlns:a16="http://schemas.microsoft.com/office/drawing/2014/main" xmlns="" val="921399637"/>
                    </a:ext>
                  </a:extLst>
                </a:gridCol>
                <a:gridCol w="803654">
                  <a:extLst>
                    <a:ext uri="{9D8B030D-6E8A-4147-A177-3AD203B41FA5}">
                      <a16:colId xmlns:a16="http://schemas.microsoft.com/office/drawing/2014/main" xmlns="" val="4096701308"/>
                    </a:ext>
                  </a:extLst>
                </a:gridCol>
                <a:gridCol w="725183">
                  <a:extLst>
                    <a:ext uri="{9D8B030D-6E8A-4147-A177-3AD203B41FA5}">
                      <a16:colId xmlns:a16="http://schemas.microsoft.com/office/drawing/2014/main" xmlns="" val="3593337739"/>
                    </a:ext>
                  </a:extLst>
                </a:gridCol>
                <a:gridCol w="768479">
                  <a:extLst>
                    <a:ext uri="{9D8B030D-6E8A-4147-A177-3AD203B41FA5}">
                      <a16:colId xmlns:a16="http://schemas.microsoft.com/office/drawing/2014/main" xmlns="" val="1120807528"/>
                    </a:ext>
                  </a:extLst>
                </a:gridCol>
                <a:gridCol w="703537">
                  <a:extLst>
                    <a:ext uri="{9D8B030D-6E8A-4147-A177-3AD203B41FA5}">
                      <a16:colId xmlns:a16="http://schemas.microsoft.com/office/drawing/2014/main" xmlns="" val="786915060"/>
                    </a:ext>
                  </a:extLst>
                </a:gridCol>
                <a:gridCol w="803654">
                  <a:extLst>
                    <a:ext uri="{9D8B030D-6E8A-4147-A177-3AD203B41FA5}">
                      <a16:colId xmlns:a16="http://schemas.microsoft.com/office/drawing/2014/main" xmlns="" val="3317640852"/>
                    </a:ext>
                  </a:extLst>
                </a:gridCol>
              </a:tblGrid>
              <a:tr h="43101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Oddział  Chirurgii Ogólnej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 dirty="0">
                          <a:effectLst/>
                        </a:rPr>
                        <a:t>norma zatrudnienia pielęgniarki - równoważnik co najmniej 0,7 etatu na 1 łóżko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4107000"/>
                  </a:ext>
                </a:extLst>
              </a:tr>
              <a:tr h="20151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2023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2024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I-VII 2025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1379519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2301078555"/>
                  </a:ext>
                </a:extLst>
              </a:tr>
              <a:tr h="28952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13,61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12,72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14,90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16,03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15,76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16,94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extLst>
                  <a:ext uri="{0D108BD9-81ED-4DB2-BD59-A6C34878D82A}">
                    <a16:rowId xmlns:a16="http://schemas.microsoft.com/office/drawing/2014/main" xmlns="" val="3505546642"/>
                  </a:ext>
                </a:extLst>
              </a:tr>
              <a:tr h="147842"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extLst>
                  <a:ext uri="{0D108BD9-81ED-4DB2-BD59-A6C34878D82A}">
                    <a16:rowId xmlns:a16="http://schemas.microsoft.com/office/drawing/2014/main" xmlns="" val="3158657402"/>
                  </a:ext>
                </a:extLst>
              </a:tr>
              <a:tr h="147842"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711890607"/>
                  </a:ext>
                </a:extLst>
              </a:tr>
              <a:tr h="64138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Oddział Chorób Wewnętrznych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 dirty="0">
                          <a:effectLst/>
                        </a:rPr>
                        <a:t>norma zatrudnienia równoważnik co najmniej 0,6 etatu pielęgniarki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31035873"/>
                  </a:ext>
                </a:extLst>
              </a:tr>
              <a:tr h="20151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I-VII 2025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75669058"/>
                  </a:ext>
                </a:extLst>
              </a:tr>
              <a:tr h="46744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521518943"/>
                  </a:ext>
                </a:extLst>
              </a:tr>
              <a:tr h="2015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27,19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24,59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26,93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25,43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24,26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24,32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3899819398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965CA2F5-14CE-4F52-F2CE-6395B7B444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525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BFF5B56-6486-B4E5-C32F-07EE8E813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CC3B7FA6-B810-5B79-2BE2-E3C5E2F53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252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Zatrudnienie na przestrzeni lat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ADEF743E-76F2-CB9F-7DC5-FEE7235C3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321500"/>
              </p:ext>
            </p:extLst>
          </p:nvPr>
        </p:nvGraphicFramePr>
        <p:xfrm>
          <a:off x="914400" y="2447365"/>
          <a:ext cx="10439399" cy="33136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2713">
                  <a:extLst>
                    <a:ext uri="{9D8B030D-6E8A-4147-A177-3AD203B41FA5}">
                      <a16:colId xmlns:a16="http://schemas.microsoft.com/office/drawing/2014/main" xmlns="" val="1925040450"/>
                    </a:ext>
                  </a:extLst>
                </a:gridCol>
                <a:gridCol w="811772">
                  <a:extLst>
                    <a:ext uri="{9D8B030D-6E8A-4147-A177-3AD203B41FA5}">
                      <a16:colId xmlns:a16="http://schemas.microsoft.com/office/drawing/2014/main" xmlns="" val="3603695961"/>
                    </a:ext>
                  </a:extLst>
                </a:gridCol>
                <a:gridCol w="703537">
                  <a:extLst>
                    <a:ext uri="{9D8B030D-6E8A-4147-A177-3AD203B41FA5}">
                      <a16:colId xmlns:a16="http://schemas.microsoft.com/office/drawing/2014/main" xmlns="" val="1619014020"/>
                    </a:ext>
                  </a:extLst>
                </a:gridCol>
                <a:gridCol w="746832">
                  <a:extLst>
                    <a:ext uri="{9D8B030D-6E8A-4147-A177-3AD203B41FA5}">
                      <a16:colId xmlns:a16="http://schemas.microsoft.com/office/drawing/2014/main" xmlns="" val="235688380"/>
                    </a:ext>
                  </a:extLst>
                </a:gridCol>
                <a:gridCol w="703537">
                  <a:extLst>
                    <a:ext uri="{9D8B030D-6E8A-4147-A177-3AD203B41FA5}">
                      <a16:colId xmlns:a16="http://schemas.microsoft.com/office/drawing/2014/main" xmlns="" val="3065201211"/>
                    </a:ext>
                  </a:extLst>
                </a:gridCol>
                <a:gridCol w="833421">
                  <a:extLst>
                    <a:ext uri="{9D8B030D-6E8A-4147-A177-3AD203B41FA5}">
                      <a16:colId xmlns:a16="http://schemas.microsoft.com/office/drawing/2014/main" xmlns="" val="1394297433"/>
                    </a:ext>
                  </a:extLst>
                </a:gridCol>
                <a:gridCol w="681888">
                  <a:extLst>
                    <a:ext uri="{9D8B030D-6E8A-4147-A177-3AD203B41FA5}">
                      <a16:colId xmlns:a16="http://schemas.microsoft.com/office/drawing/2014/main" xmlns="" val="3116690807"/>
                    </a:ext>
                  </a:extLst>
                </a:gridCol>
                <a:gridCol w="790126">
                  <a:extLst>
                    <a:ext uri="{9D8B030D-6E8A-4147-A177-3AD203B41FA5}">
                      <a16:colId xmlns:a16="http://schemas.microsoft.com/office/drawing/2014/main" xmlns="" val="3493154767"/>
                    </a:ext>
                  </a:extLst>
                </a:gridCol>
                <a:gridCol w="671066">
                  <a:extLst>
                    <a:ext uri="{9D8B030D-6E8A-4147-A177-3AD203B41FA5}">
                      <a16:colId xmlns:a16="http://schemas.microsoft.com/office/drawing/2014/main" xmlns="" val="921399637"/>
                    </a:ext>
                  </a:extLst>
                </a:gridCol>
                <a:gridCol w="803654">
                  <a:extLst>
                    <a:ext uri="{9D8B030D-6E8A-4147-A177-3AD203B41FA5}">
                      <a16:colId xmlns:a16="http://schemas.microsoft.com/office/drawing/2014/main" xmlns="" val="4096701308"/>
                    </a:ext>
                  </a:extLst>
                </a:gridCol>
                <a:gridCol w="725183">
                  <a:extLst>
                    <a:ext uri="{9D8B030D-6E8A-4147-A177-3AD203B41FA5}">
                      <a16:colId xmlns:a16="http://schemas.microsoft.com/office/drawing/2014/main" xmlns="" val="3593337739"/>
                    </a:ext>
                  </a:extLst>
                </a:gridCol>
                <a:gridCol w="768479">
                  <a:extLst>
                    <a:ext uri="{9D8B030D-6E8A-4147-A177-3AD203B41FA5}">
                      <a16:colId xmlns:a16="http://schemas.microsoft.com/office/drawing/2014/main" xmlns="" val="1120807528"/>
                    </a:ext>
                  </a:extLst>
                </a:gridCol>
                <a:gridCol w="703537">
                  <a:extLst>
                    <a:ext uri="{9D8B030D-6E8A-4147-A177-3AD203B41FA5}">
                      <a16:colId xmlns:a16="http://schemas.microsoft.com/office/drawing/2014/main" xmlns="" val="786915060"/>
                    </a:ext>
                  </a:extLst>
                </a:gridCol>
                <a:gridCol w="803654">
                  <a:extLst>
                    <a:ext uri="{9D8B030D-6E8A-4147-A177-3AD203B41FA5}">
                      <a16:colId xmlns:a16="http://schemas.microsoft.com/office/drawing/2014/main" xmlns="" val="3317640852"/>
                    </a:ext>
                  </a:extLst>
                </a:gridCol>
              </a:tblGrid>
              <a:tr h="43101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Oddział  Dziecięcy</a:t>
                      </a:r>
                      <a:endParaRPr lang="pl-PL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 dirty="0">
                          <a:effectLst/>
                        </a:rPr>
                        <a:t>norma zatrudnienia pielęgniarki - równoważnik co najmniej 0,8 etatu na 1 łóżko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4107000"/>
                  </a:ext>
                </a:extLst>
              </a:tr>
              <a:tr h="20151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2021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2022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2023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2024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I-VII 2025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1379519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</a:rPr>
                        <a:t>ilość os. pracujących 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</a:rPr>
                        <a:t>ilość os. pracujących 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2301078555"/>
                  </a:ext>
                </a:extLst>
              </a:tr>
              <a:tr h="28952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14,09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14,09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extLst>
                  <a:ext uri="{0D108BD9-81ED-4DB2-BD59-A6C34878D82A}">
                    <a16:rowId xmlns:a16="http://schemas.microsoft.com/office/drawing/2014/main" xmlns="" val="3505546642"/>
                  </a:ext>
                </a:extLst>
              </a:tr>
              <a:tr h="147842"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extLst>
                  <a:ext uri="{0D108BD9-81ED-4DB2-BD59-A6C34878D82A}">
                    <a16:rowId xmlns:a16="http://schemas.microsoft.com/office/drawing/2014/main" xmlns="" val="3158657402"/>
                  </a:ext>
                </a:extLst>
              </a:tr>
              <a:tr h="147842"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711890607"/>
                  </a:ext>
                </a:extLst>
              </a:tr>
              <a:tr h="64138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300" b="1" u="none" strike="noStrike" dirty="0">
                          <a:effectLst/>
                        </a:rPr>
                        <a:t>Oddział 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Ortopedii i Traumatologii Narządu Ruchu</a:t>
                      </a: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 dirty="0">
                          <a:effectLst/>
                        </a:rPr>
                        <a:t>norma zatrudnienia równoważnik co najmniej 0,7 etatu pielęgniarki 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31035873"/>
                  </a:ext>
                </a:extLst>
              </a:tr>
              <a:tr h="20151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2021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2024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I-VII 2025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75669058"/>
                  </a:ext>
                </a:extLst>
              </a:tr>
              <a:tr h="46744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ilość etatów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norma zatrudnienia 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521518943"/>
                  </a:ext>
                </a:extLst>
              </a:tr>
              <a:tr h="20151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12,07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12,61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13,16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14,66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14,34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</a:t>
                      </a: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81" marR="8181" marT="8181" marB="0" anchor="ctr"/>
                </a:tc>
                <a:extLst>
                  <a:ext uri="{0D108BD9-81ED-4DB2-BD59-A6C34878D82A}">
                    <a16:rowId xmlns:a16="http://schemas.microsoft.com/office/drawing/2014/main" xmlns="" val="3899819398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8C229F9B-7E67-5A5A-17E8-E7BCD51C56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87" y="509880"/>
            <a:ext cx="1574275" cy="122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7200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1122</Words>
  <Application>Microsoft Office PowerPoint</Application>
  <PresentationFormat>Panoramiczny</PresentationFormat>
  <Paragraphs>690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Prezes</dc:creator>
  <cp:lastModifiedBy>Ewa Wielińska</cp:lastModifiedBy>
  <cp:revision>27</cp:revision>
  <cp:lastPrinted>2025-07-31T05:29:28Z</cp:lastPrinted>
  <dcterms:created xsi:type="dcterms:W3CDTF">2025-07-30T16:53:44Z</dcterms:created>
  <dcterms:modified xsi:type="dcterms:W3CDTF">2025-08-26T10:12:48Z</dcterms:modified>
</cp:coreProperties>
</file>