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5143500" type="screen16x9"/>
  <p:notesSz cx="6858000" cy="9144000"/>
  <p:embeddedFontLst>
    <p:embeddedFont>
      <p:font typeface="Merriweather" panose="020B0604020202020204" charset="-18"/>
      <p:regular r:id="rId104"/>
      <p:bold r:id="rId105"/>
      <p:italic r:id="rId106"/>
      <p:boldItalic r:id="rId107"/>
    </p:embeddedFont>
    <p:embeddedFont>
      <p:font typeface="Roboto" panose="020B0604020202020204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895EB4-0A73-4C82-9545-60AC3DE14762}">
  <a:tblStyle styleId="{93895EB4-0A73-4C82-9545-60AC3DE147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2856B-5722-4AB9-9A30-35266E42952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7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795a303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795a303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ca355d769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ca355d769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796518c7f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796518c7f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7b8ca64e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7b8ca64e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ca355d769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ca355d769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ca355d769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ca355d769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ca355d769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ca355d769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ca355d769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ca355d769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ca355d769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ca355d769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ca355d769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ca355d769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ca355d7692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ca355d7692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ca355d7692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ca355d7692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e97096c8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e97096c8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ca355d769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ca355d769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2b867d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2b867d7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f2ef81eb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f2ef81eb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f7a1b5b2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f7a1b5b2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668aebe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668aebe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c67cfb6f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0c67cfb6f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668aebe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9668aebe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668aebe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668aebe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668aebe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9668aebe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9668aebe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9668aebe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668aebe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9668aebe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ef2ef81eb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ef2ef81eb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96518c7f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96518c7f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96518c7f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96518c7f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96518c7f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96518c7f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96518c7f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96518c7f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ca355d769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ca355d769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ca355d769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ca355d769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7b8ca64e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7b8ca64e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b7b8ca64e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b7b8ca64e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aea39d4085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aea39d4085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668aebe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9668aebe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aea39d408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aea39d4085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267c953b7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4267c953b7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267c953b7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267c953b7_9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9668aebe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9668aebe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9668aebe6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9668aebe6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966f8cd3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966f8cd3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97783e7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97783e7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796b8d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9796b8d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ca355d769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ca355d769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ef2ef81eb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ef2ef81eb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f7a1b5b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f7a1b5b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42f75442a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42f75442a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42f75442ac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42f75442ac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96e6ef15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96e6ef15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42b867d7a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42b867d7a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42b867d7a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42b867d7a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42b867d7a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42b867d7a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42b867d7a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42b867d7a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8e97096c8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8e97096c8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42b867d7a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42b867d7a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e97096c8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8e97096c81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e97096c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e97096c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8e97096c8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8e97096c8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96518c7f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796518c7f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42b867d7a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42b867d7a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ca355d769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ca355d769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96518c7f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96518c7f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42b867d7a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42b867d7a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ca355d769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ca355d769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42b867d7a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42b867d7a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4267c953b7_9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4267c953b7_9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4fc67d1fb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4fc67d1fb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668aebe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668aebe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96e6ef15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96e6ef15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42f75442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42f75442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aea39d4085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aea39d4085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267c953b7_9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4267c953b7_9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8e97096c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8e97096c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8e97096c8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8e97096c8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8e97096c8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8e97096c8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8e97096c8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8e97096c8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4267c953b7_9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4267c953b7_9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4267c953b7_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4267c953b7_9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668aebe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668aebe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8e97096c8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8e97096c8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4267c953b7_9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4267c953b7_9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4267c953b7_9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4267c953b7_9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8e97096c8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8e97096c8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aea39d4085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2aea39d4085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8e97096c8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8e97096c8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4267c953b7_9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4267c953b7_9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8e97096c8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8e97096c81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4267c953b7_9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4267c953b7_9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8e97096c8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8e97096c8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668aebe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668aebe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4267c953b7_9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4267c953b7_9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4267c953b7_9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4267c953b7_9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96e6ef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96e6ef1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aea39d408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aea39d408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aea39d4085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aea39d4085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ca355d769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ca355d769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ca355d769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ca355d769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ae9aec06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ae9aec06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ca355d769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ca355d769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796518c7f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796518c7f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2.jpg"/><Relationship Id="rId4" Type="http://schemas.openxmlformats.org/officeDocument/2006/relationships/image" Target="../media/image12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7.png"/><Relationship Id="rId4" Type="http://schemas.openxmlformats.org/officeDocument/2006/relationships/image" Target="../media/image126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ZESPÓŁ SZKÓŁ SPECJALNYCH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W JAROCINIE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9925" y="2833400"/>
            <a:ext cx="1992375" cy="19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3973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95500" y="1579325"/>
            <a:ext cx="7953000" cy="3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 b="1"/>
              <a:t>Specjalistyczne</a:t>
            </a:r>
            <a:r>
              <a:rPr lang="pl" sz="1200"/>
              <a:t>, wynikające z ramowego planu nauczania i uwzględniające potrzeby uczniów: rewalidacja indywidualna,  rewalidacyjne z zajęciami rozwijającymi umiejętności społeczne w tym komunikacją alternatywną, rewalidacja indywidualna z komunikacją alternatywną, orientacja w przestrzeni i poruszaniu się, korygowanie wad mowy, korekcja wad postawy, integracja sensorycznej, stymulacja bazalna</a:t>
            </a:r>
            <a:endParaRPr sz="12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 b="1"/>
              <a:t>Rozwijające zainteresowania i uzdolnienia</a:t>
            </a:r>
            <a:r>
              <a:rPr lang="pl" sz="1200"/>
              <a:t>: ZHP, SKKT, Szkolny Klub Europejski “Podróżnik”, Kółko teatralne „Tacy Sami”, Kółko taneczne, Sekcja Olimpiad Specjalnych, klub szkół UNICEF, klub „Uroda i higiena”, Szkolna Kasa Oszczędności, Zajęcia stymulujące umiejętności społeczne, Zajęcia stymulujące aktywność osobistą i społeczną, Zajęcia stymulujące aktywność i kreatywność, koła przedmiotowe: humanistyczne</a:t>
            </a:r>
            <a:endParaRPr sz="12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 b="1"/>
              <a:t>Zajęcia wspierające rozwój małych dzieci</a:t>
            </a:r>
            <a:r>
              <a:rPr lang="pl" sz="1200"/>
              <a:t>: polisensoryczne</a:t>
            </a:r>
            <a:endParaRPr sz="1200"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12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latin typeface="Arial"/>
                <a:ea typeface="Arial"/>
                <a:cs typeface="Arial"/>
                <a:sym typeface="Arial"/>
              </a:rPr>
              <a:t>Bezpieczeństwo w szkole</a:t>
            </a:r>
            <a:endParaRPr sz="3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12"/>
          <p:cNvSpPr txBox="1">
            <a:spLocks noGrp="1"/>
          </p:cNvSpPr>
          <p:nvPr>
            <p:ph type="body" idx="1"/>
          </p:nvPr>
        </p:nvSpPr>
        <p:spPr>
          <a:xfrm>
            <a:off x="4412250" y="111825"/>
            <a:ext cx="4511400" cy="46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ramach zapewniania uczniom bezpieczeństwa Zespół Szkół Specjalnych prowadzi następujące działania: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dyżury nauczycielskie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uczestnictwo w szkoleniach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przestrzeganie zasad „Procedury postępowania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sytuacjach kryzysowych w szkole”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współpraca z przewoźnikami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baza danych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badania ankietowe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realizacja regulaminu w zakresie „Standardów ochrony dzieci”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3" name="Google Shape;863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DZIĘKUJEMY!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13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0" name="Google Shape;87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9925" y="2833400"/>
            <a:ext cx="1992375" cy="19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56 WDH NS JAGÓDKI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850" y="54725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title="HACR.jpg"/>
          <p:cNvPicPr preferRelativeResize="0"/>
          <p:nvPr/>
        </p:nvPicPr>
        <p:blipFill rotWithShape="1">
          <a:blip r:embed="rId4">
            <a:alphaModFix/>
          </a:blip>
          <a:srcRect l="4246" r="4237"/>
          <a:stretch/>
        </p:blipFill>
        <p:spPr>
          <a:xfrm>
            <a:off x="4539675" y="1571888"/>
            <a:ext cx="4491025" cy="32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 title="460934019_1291362105538783_3263370186071384794_n.jpg"/>
          <p:cNvPicPr preferRelativeResize="0"/>
          <p:nvPr/>
        </p:nvPicPr>
        <p:blipFill rotWithShape="1">
          <a:blip r:embed="rId5">
            <a:alphaModFix/>
          </a:blip>
          <a:srcRect l="129" r="129"/>
          <a:stretch/>
        </p:blipFill>
        <p:spPr>
          <a:xfrm>
            <a:off x="175375" y="1571900"/>
            <a:ext cx="4364308" cy="32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KLUB SZKÓŁ UNICEF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850" y="54725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title="unicef.jpg"/>
          <p:cNvPicPr preferRelativeResize="0"/>
          <p:nvPr/>
        </p:nvPicPr>
        <p:blipFill rotWithShape="1">
          <a:blip r:embed="rId4">
            <a:alphaModFix/>
          </a:blip>
          <a:srcRect b="6794"/>
          <a:stretch/>
        </p:blipFill>
        <p:spPr>
          <a:xfrm>
            <a:off x="4539675" y="1571888"/>
            <a:ext cx="4491022" cy="327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 title="unice.jpg"/>
          <p:cNvPicPr preferRelativeResize="0"/>
          <p:nvPr/>
        </p:nvPicPr>
        <p:blipFill rotWithShape="1">
          <a:blip r:embed="rId5">
            <a:alphaModFix/>
          </a:blip>
          <a:srcRect l="1761" r="8350"/>
          <a:stretch/>
        </p:blipFill>
        <p:spPr>
          <a:xfrm>
            <a:off x="175375" y="1571900"/>
            <a:ext cx="4364309" cy="327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SKKT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3525" y="54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 title="skkt2.jpg"/>
          <p:cNvPicPr preferRelativeResize="0"/>
          <p:nvPr/>
        </p:nvPicPr>
        <p:blipFill rotWithShape="1">
          <a:blip r:embed="rId4">
            <a:alphaModFix/>
          </a:blip>
          <a:srcRect t="1409" b="1409"/>
          <a:stretch/>
        </p:blipFill>
        <p:spPr>
          <a:xfrm>
            <a:off x="4539675" y="1571888"/>
            <a:ext cx="4491025" cy="3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 title="skkt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11" cy="32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SZKOLNY KLUB EUROPEJSKI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54725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 title="klub eur.jpg"/>
          <p:cNvPicPr preferRelativeResize="0"/>
          <p:nvPr/>
        </p:nvPicPr>
        <p:blipFill rotWithShape="1">
          <a:blip r:embed="rId4">
            <a:alphaModFix/>
          </a:blip>
          <a:srcRect t="1409" b="1409"/>
          <a:stretch/>
        </p:blipFill>
        <p:spPr>
          <a:xfrm>
            <a:off x="4539675" y="1571888"/>
            <a:ext cx="4491023" cy="327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KOŁO TEATRALNE “TACY SAMI”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650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 title="teatr2.jpg"/>
          <p:cNvPicPr preferRelativeResize="0"/>
          <p:nvPr/>
        </p:nvPicPr>
        <p:blipFill rotWithShape="1">
          <a:blip r:embed="rId4">
            <a:alphaModFix/>
          </a:blip>
          <a:srcRect l="4279" r="4270"/>
          <a:stretch/>
        </p:blipFill>
        <p:spPr>
          <a:xfrm>
            <a:off x="4539675" y="1571888"/>
            <a:ext cx="4491023" cy="327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 title="teatr4.jpg"/>
          <p:cNvPicPr preferRelativeResize="0"/>
          <p:nvPr/>
        </p:nvPicPr>
        <p:blipFill rotWithShape="1">
          <a:blip r:embed="rId5">
            <a:alphaModFix/>
          </a:blip>
          <a:srcRect l="11134"/>
          <a:stretch/>
        </p:blipFill>
        <p:spPr>
          <a:xfrm>
            <a:off x="175375" y="1571900"/>
            <a:ext cx="4364308" cy="327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SEKCJA OLIMPIAD SPECJALNYCH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50" y="65925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title="olipiady3.jp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4" cy="32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title="olimp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KLUB “URODA I HIGIENA”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 title="urod2.jp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2" cy="327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 title="uroda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KÓŁKO TANECZNE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 title="taniec2.jp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3" cy="3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 title="taniec.jpg"/>
          <p:cNvPicPr preferRelativeResize="0"/>
          <p:nvPr/>
        </p:nvPicPr>
        <p:blipFill rotWithShape="1">
          <a:blip r:embed="rId5">
            <a:alphaModFix/>
          </a:blip>
          <a:srcRect t="12502" b="12495"/>
          <a:stretch/>
        </p:blipFill>
        <p:spPr>
          <a:xfrm>
            <a:off x="175375" y="1571900"/>
            <a:ext cx="4364308" cy="32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BASENOWE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 title="basen2.jpg"/>
          <p:cNvPicPr preferRelativeResize="0"/>
          <p:nvPr/>
        </p:nvPicPr>
        <p:blipFill rotWithShape="1">
          <a:blip r:embed="rId4">
            <a:alphaModFix/>
          </a:blip>
          <a:srcRect t="10044" b="10044"/>
          <a:stretch/>
        </p:blipFill>
        <p:spPr>
          <a:xfrm>
            <a:off x="4539675" y="1571888"/>
            <a:ext cx="4491023" cy="327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 title="base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10" cy="32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 t="13451" b="13443"/>
          <a:stretch/>
        </p:blipFill>
        <p:spPr>
          <a:xfrm>
            <a:off x="4506925" y="2766200"/>
            <a:ext cx="4547430" cy="221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t="10032" b="10024"/>
          <a:stretch/>
        </p:blipFill>
        <p:spPr>
          <a:xfrm>
            <a:off x="119050" y="2766200"/>
            <a:ext cx="4161500" cy="22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6">
            <a:alphaModFix/>
          </a:blip>
          <a:srcRect t="11861" b="11861"/>
          <a:stretch/>
        </p:blipFill>
        <p:spPr>
          <a:xfrm>
            <a:off x="1788925" y="0"/>
            <a:ext cx="5181148" cy="25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100850" y="-56025"/>
            <a:ext cx="8929800" cy="11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Arial"/>
                <a:ea typeface="Arial"/>
                <a:cs typeface="Arial"/>
                <a:sym typeface="Arial"/>
              </a:rPr>
              <a:t>Zajęcia stymulujące umiejętności społeczne, Zajęcia stymulujące aktywność osobistą i społeczną, Zajęcia stymulujące aktywność i kreatywność,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Arial"/>
                <a:ea typeface="Arial"/>
                <a:cs typeface="Arial"/>
                <a:sym typeface="Arial"/>
              </a:rPr>
              <a:t>Koło przedmiotowe: humanistyczne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 title="dys.jpg"/>
          <p:cNvPicPr preferRelativeResize="0"/>
          <p:nvPr/>
        </p:nvPicPr>
        <p:blipFill rotWithShape="1">
          <a:blip r:embed="rId4">
            <a:alphaModFix/>
          </a:blip>
          <a:srcRect t="1409" b="1409"/>
          <a:stretch/>
        </p:blipFill>
        <p:spPr>
          <a:xfrm>
            <a:off x="4539675" y="1571888"/>
            <a:ext cx="4491024" cy="3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 title="dyska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100850" y="-56025"/>
            <a:ext cx="8929800" cy="11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Arial"/>
                <a:ea typeface="Arial"/>
                <a:cs typeface="Arial"/>
                <a:sym typeface="Arial"/>
              </a:rPr>
              <a:t>Zajęcia stymulujące umiejętności społeczne, Zajęcia stymulujące aktywność osobistą i społeczną, Zajęcia stymulujące aktywność i kreatywność,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Arial"/>
                <a:ea typeface="Arial"/>
                <a:cs typeface="Arial"/>
                <a:sym typeface="Arial"/>
              </a:rPr>
              <a:t>Koło przedmiotowe: humanistyczne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 title="kino.jpg"/>
          <p:cNvPicPr preferRelativeResize="0"/>
          <p:nvPr/>
        </p:nvPicPr>
        <p:blipFill rotWithShape="1">
          <a:blip r:embed="rId4">
            <a:alphaModFix/>
          </a:blip>
          <a:srcRect t="1597" b="1606"/>
          <a:stretch/>
        </p:blipFill>
        <p:spPr>
          <a:xfrm>
            <a:off x="4539675" y="1571888"/>
            <a:ext cx="4491023" cy="327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 title="warsztaty.jpg"/>
          <p:cNvPicPr preferRelativeResize="0"/>
          <p:nvPr/>
        </p:nvPicPr>
        <p:blipFill rotWithShape="1">
          <a:blip r:embed="rId5">
            <a:alphaModFix/>
          </a:blip>
          <a:srcRect t="21875" b="21875"/>
          <a:stretch/>
        </p:blipFill>
        <p:spPr>
          <a:xfrm>
            <a:off x="175375" y="1571900"/>
            <a:ext cx="4364310" cy="32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311700" y="123275"/>
            <a:ext cx="85206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Zajęcia pozalekcyjne w ZSS w Jarocinie: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POLISENSORYCZNE WWRD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 title="wwr.jpeg"/>
          <p:cNvPicPr preferRelativeResize="0"/>
          <p:nvPr/>
        </p:nvPicPr>
        <p:blipFill rotWithShape="1">
          <a:blip r:embed="rId4">
            <a:alphaModFix/>
          </a:blip>
          <a:srcRect t="19820" b="25516"/>
          <a:stretch/>
        </p:blipFill>
        <p:spPr>
          <a:xfrm>
            <a:off x="4539675" y="1571888"/>
            <a:ext cx="4491026" cy="327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 title="wwr2.jpeg"/>
          <p:cNvPicPr preferRelativeResize="0"/>
          <p:nvPr/>
        </p:nvPicPr>
        <p:blipFill rotWithShape="1">
          <a:blip r:embed="rId5">
            <a:alphaModFix/>
          </a:blip>
          <a:srcRect b="43750"/>
          <a:stretch/>
        </p:blipFill>
        <p:spPr>
          <a:xfrm>
            <a:off x="175375" y="1571900"/>
            <a:ext cx="4364310" cy="327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szkołach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2" name="Google Shape;242;p35"/>
          <p:cNvGraphicFramePr/>
          <p:nvPr>
            <p:extLst>
              <p:ext uri="{D42A27DB-BD31-4B8C-83A1-F6EECF244321}">
                <p14:modId xmlns:p14="http://schemas.microsoft.com/office/powerpoint/2010/main" val="3525208046"/>
              </p:ext>
            </p:extLst>
          </p:nvPr>
        </p:nvGraphicFramePr>
        <p:xfrm>
          <a:off x="104500" y="104480"/>
          <a:ext cx="8931250" cy="4131850"/>
        </p:xfrm>
        <a:graphic>
          <a:graphicData uri="http://schemas.openxmlformats.org/drawingml/2006/table">
            <a:tbl>
              <a:tblPr>
                <a:noFill/>
                <a:tableStyleId>{93895EB4-0A73-4C82-9545-60AC3DE14762}</a:tableStyleId>
              </a:tblPr>
              <a:tblGrid>
                <a:gridCol w="17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575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Liczba uczniów ogółem: 251 (173+78)</a:t>
                      </a:r>
                      <a:endParaRPr sz="11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Liczba uczniów </a:t>
                      </a:r>
                      <a:endParaRPr sz="11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w poszczególnych szkołach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500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 dirty="0"/>
                        <a:t>Szkoła Podstawowa Specjalna </a:t>
                      </a:r>
                      <a:br>
                        <a:rPr lang="pl" sz="1100" b="1" dirty="0"/>
                      </a:br>
                      <a:r>
                        <a:rPr lang="pl" sz="1100" b="1" dirty="0"/>
                        <a:t>im. UNICEF </a:t>
                      </a:r>
                      <a:br>
                        <a:rPr lang="pl" sz="1100" b="1" dirty="0"/>
                      </a:br>
                      <a:r>
                        <a:rPr lang="pl" sz="1100" b="1" dirty="0"/>
                        <a:t>(</a:t>
                      </a:r>
                      <a:r>
                        <a:rPr lang="pl" sz="1100" b="1" dirty="0" smtClean="0"/>
                        <a:t>130 </a:t>
                      </a:r>
                      <a:r>
                        <a:rPr lang="pl" sz="1100" b="1" dirty="0"/>
                        <a:t>uczniów)</a:t>
                      </a:r>
                      <a:endParaRPr sz="11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Szkoła Podstawowa dla uczniów z niepełnosprawnością intelektualną w stopniu lekkim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50</a:t>
                      </a:r>
                      <a:endParaRPr sz="11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Szkoła Podstawowa dla uczniów z niepełnosprawnością intelektualną w stopniu umiarkowanym lub znacznym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59</a:t>
                      </a:r>
                      <a:endParaRPr sz="11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Zespoły rewalidacyjno – wychowawcze dla uczniów z niepełnosprawnością intelektualną w stopniu głębokim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21</a:t>
                      </a:r>
                      <a:endParaRPr sz="11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 dirty="0"/>
                        <a:t>Szkoła Specjalna Przysposabiająca do Pracy </a:t>
                      </a:r>
                      <a:endParaRPr sz="11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 dirty="0"/>
                        <a:t>im. UNICEF </a:t>
                      </a:r>
                      <a:endParaRPr sz="11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 dirty="0"/>
                        <a:t>(</a:t>
                      </a:r>
                      <a:r>
                        <a:rPr lang="pl" sz="1100" b="1" dirty="0" smtClean="0"/>
                        <a:t>43 </a:t>
                      </a:r>
                      <a:r>
                        <a:rPr lang="pl" sz="1100" b="1" dirty="0"/>
                        <a:t>uczniów)</a:t>
                      </a:r>
                      <a:endParaRPr sz="11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Szkoła przysposabiająca do Pracy dla uczniów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z niepełnosprawnością intelektualną w stopniu umiarkowanym lub znacznym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oraz z niepełnosprawnościami sprzężonymi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43</a:t>
                      </a:r>
                      <a:endParaRPr sz="11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72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 dirty="0"/>
                        <a:t>Liczba uczestników zajęć wczesnego wspomagania rozwoju dziecka: 78</a:t>
                      </a:r>
                      <a:endParaRPr sz="1100" b="1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6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oddziałach, klasach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9" name="Google Shape;249;p36"/>
          <p:cNvGraphicFramePr/>
          <p:nvPr/>
        </p:nvGraphicFramePr>
        <p:xfrm>
          <a:off x="115125" y="261400"/>
          <a:ext cx="4924150" cy="3915293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114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9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SZKOŁA PODSTAWOWA SPECJALNA IM. UNICEF W JAROCINIE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975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klasa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Szkoła Podstawowa dla uczniów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z niepełnosprawnością intelektualną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w stopniu lekkim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Szkoła Podstawowa dla uczniów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z niepełnosprawnością intelektualną</a:t>
                      </a:r>
                      <a:endParaRPr sz="12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w stopniu umiarkowanym lub znacznym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Ilość uczniów w poszczególnych klasach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5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IV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3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9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V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6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VI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12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8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VII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8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9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VIII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12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50" name="Google Shape;250;p36" title="dziaicki.jpg"/>
          <p:cNvPicPr preferRelativeResize="0"/>
          <p:nvPr/>
        </p:nvPicPr>
        <p:blipFill rotWithShape="1">
          <a:blip r:embed="rId4">
            <a:alphaModFix/>
          </a:blip>
          <a:srcRect l="17921" r="15429"/>
          <a:stretch/>
        </p:blipFill>
        <p:spPr>
          <a:xfrm>
            <a:off x="5149349" y="216375"/>
            <a:ext cx="3994655" cy="399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oddziałach, klasach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7" name="Google Shape;257;p37"/>
          <p:cNvGraphicFramePr/>
          <p:nvPr/>
        </p:nvGraphicFramePr>
        <p:xfrm>
          <a:off x="141525" y="377063"/>
          <a:ext cx="5104050" cy="3426573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1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0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SZKOŁA PODSTAWOWA SPECJALNA IM. UNICEF W JAROCINIE</a:t>
                      </a:r>
                      <a:endParaRPr sz="11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Uczniowie z niepełnosprawnością intelektualną w stopniu lekkim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Nazwa oddziału, klasy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Ilość uczniów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3a SPL (I-III)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13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3b SPL (I-III)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6 </a:t>
                      </a:r>
                      <a:r>
                        <a:rPr lang="pl" sz="1200"/>
                        <a:t>(oddział dla dzieci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6a SPL (V-VI)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6</a:t>
                      </a:r>
                      <a:r>
                        <a:rPr lang="pl" sz="1200"/>
                        <a:t> (oddział dla dzieci z różnymi niepełnosprawnościami w tym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6b SPL (IV-VI)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12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7 SPL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8 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kl. 8b SPL (VI i VIII)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5 </a:t>
                      </a:r>
                      <a:r>
                        <a:rPr lang="pl" sz="1200"/>
                        <a:t>(oddział dla dzieci z różnymi niepełnosprawnościami w tym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58" name="Google Shape;258;p37" title="l.jpg"/>
          <p:cNvPicPr preferRelativeResize="0"/>
          <p:nvPr/>
        </p:nvPicPr>
        <p:blipFill rotWithShape="1">
          <a:blip r:embed="rId4">
            <a:alphaModFix/>
          </a:blip>
          <a:srcRect t="24107" b="33797"/>
          <a:stretch/>
        </p:blipFill>
        <p:spPr>
          <a:xfrm>
            <a:off x="5365765" y="136475"/>
            <a:ext cx="3625836" cy="2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 title="dzieciaki.jpg"/>
          <p:cNvPicPr preferRelativeResize="0"/>
          <p:nvPr/>
        </p:nvPicPr>
        <p:blipFill rotWithShape="1">
          <a:blip r:embed="rId5">
            <a:alphaModFix/>
          </a:blip>
          <a:srcRect t="7898" b="7890"/>
          <a:stretch/>
        </p:blipFill>
        <p:spPr>
          <a:xfrm>
            <a:off x="5365776" y="2171475"/>
            <a:ext cx="3625825" cy="203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oddziałach, klasach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6" name="Google Shape;266;p38"/>
          <p:cNvGraphicFramePr/>
          <p:nvPr/>
        </p:nvGraphicFramePr>
        <p:xfrm>
          <a:off x="0" y="-12"/>
          <a:ext cx="6406475" cy="4256575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183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8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SZKOŁA PODSTAWOWA SPECJALNA IM. UNICEF W JAROCINIE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Uczniowie z niepełnosprawnością intelektualną w stopniu umiarkowanym 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lub znacznym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Nazwa oddziału, klasy</a:t>
                      </a:r>
                      <a:endParaRPr sz="12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Ilość uczniów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2A SPU (II)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3</a:t>
                      </a:r>
                      <a:r>
                        <a:rPr lang="pl" sz="1100"/>
                        <a:t> 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3A SPU (III)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w tym 1 uchodźca z Ukrainy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3B SPU (I-III)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3C SPU (II, 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6A SPU (IV-VI)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 w tym 1 uchodźca z Ukrainy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7A SPU (IV-VII)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8</a:t>
                      </a:r>
                      <a:endParaRPr sz="11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8A SPU (IV, VI, VII, 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8B SPU (IV, VI, 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6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8C SPU (V, VII)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8D SPU (IV, V, VII, 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7 </a:t>
                      </a:r>
                      <a:r>
                        <a:rPr lang="pl" sz="1100"/>
                        <a:t>w tym 1 uchodźca z Ukrainy</a:t>
                      </a:r>
                      <a:endParaRPr sz="11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8E SPU (VII-VIII)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8F SPU (IV, VI, 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4 </a:t>
                      </a:r>
                      <a:r>
                        <a:rPr lang="pl" sz="1100"/>
                        <a:t>(oddział dla dzieci ze sprzężeniami)</a:t>
                      </a:r>
                      <a:endParaRPr sz="11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7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/>
                        <a:t>8G SPU (V-VIII)</a:t>
                      </a:r>
                      <a:endParaRPr sz="1100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100" b="1"/>
                        <a:t>3 </a:t>
                      </a:r>
                      <a:r>
                        <a:rPr lang="pl" sz="1100"/>
                        <a:t>(oddział dla dzieci ze sprzężeniami)</a:t>
                      </a:r>
                      <a:endParaRPr sz="11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67" name="Google Shape;267;p38" title="nikola.jpg"/>
          <p:cNvPicPr preferRelativeResize="0"/>
          <p:nvPr/>
        </p:nvPicPr>
        <p:blipFill rotWithShape="1">
          <a:blip r:embed="rId4">
            <a:alphaModFix/>
          </a:blip>
          <a:srcRect b="35182"/>
          <a:stretch/>
        </p:blipFill>
        <p:spPr>
          <a:xfrm>
            <a:off x="6406475" y="1090240"/>
            <a:ext cx="2733373" cy="236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klasach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4" name="Google Shape;274;p39"/>
          <p:cNvGraphicFramePr/>
          <p:nvPr/>
        </p:nvGraphicFramePr>
        <p:xfrm>
          <a:off x="1995138" y="645550"/>
          <a:ext cx="5153725" cy="3031200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150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945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SZKOŁA SPECJALNA PRZYSPOSABIAJĄCA DO PRACY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IM. UNICEF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Klasa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Ilość uczniów w poszczególnych klasach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9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11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III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23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oddziałach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1" name="Google Shape;281;p40"/>
          <p:cNvGraphicFramePr/>
          <p:nvPr/>
        </p:nvGraphicFramePr>
        <p:xfrm>
          <a:off x="1496763" y="389150"/>
          <a:ext cx="5609275" cy="3677821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248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95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SZKOŁA SPECJALNA PRZYSPOSABIAJĄCA DO PRACY</a:t>
                      </a:r>
                      <a:endParaRPr sz="12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IM. UNICEF W JAROCINIE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05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Uczniowie z niepełnosprawnością intelektualną w stopniu lekkim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Nazwa oddziału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Ilość uczniów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2A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r>
                        <a:rPr lang="pl" sz="1200"/>
                        <a:t> (oddział dla uczniów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3A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200" b="1"/>
                        <a:t>8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3B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r>
                        <a:rPr lang="pl" sz="1200"/>
                        <a:t> (oddział dla uczniów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3C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 </a:t>
                      </a:r>
                      <a:r>
                        <a:rPr lang="pl" sz="1200"/>
                        <a:t>(oddział dla uczniów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3D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8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3E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8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3F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 </a:t>
                      </a:r>
                      <a:r>
                        <a:rPr lang="pl" sz="1200" b="1"/>
                        <a:t>3</a:t>
                      </a:r>
                      <a:r>
                        <a:rPr lang="pl" sz="1200"/>
                        <a:t> (oddział dla uczniów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3G PP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r>
                        <a:rPr lang="pl" sz="1200"/>
                        <a:t> (oddział dla uczniów ze sprzężeniami)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1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Liczebność uczniów w oddziałach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8" name="Google Shape;288;p41"/>
          <p:cNvGraphicFramePr/>
          <p:nvPr/>
        </p:nvGraphicFramePr>
        <p:xfrm>
          <a:off x="1909600" y="534050"/>
          <a:ext cx="5324800" cy="3364124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26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9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ZESPOŁY REWALIDACYJNO - WYCHOWAWCZE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Nazwa oddziału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Ilość uczniów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1A ZRW 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1B ZRW 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1C ZRW 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3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1D ZRW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4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Indywidualne zajęcia rewalidacyjno-wychowawcze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6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25" y="298800"/>
            <a:ext cx="85206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95500" y="2114750"/>
            <a:ext cx="79530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wykrycia niepełnosprawności do momentu podjęcia nauki w szkole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78 dzieci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indywidualne zajęcia wczesnego wspomagania rozwoju dziecka zależnie od potrzeb dziecka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zajęcia polisensoryczne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597300" y="1491050"/>
            <a:ext cx="65484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Wczesne wspomaganie rozwoju dziecka</a:t>
            </a:r>
            <a:endParaRPr sz="2400" b="1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372725" y="5218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 i="1">
                <a:latin typeface="Arial"/>
                <a:ea typeface="Arial"/>
                <a:cs typeface="Arial"/>
                <a:sym typeface="Arial"/>
              </a:rPr>
              <a:t>parter</a:t>
            </a:r>
            <a:endParaRPr sz="70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2"/>
          <p:cNvSpPr txBox="1">
            <a:spLocks noGrp="1"/>
          </p:cNvSpPr>
          <p:nvPr>
            <p:ph type="body" idx="1"/>
          </p:nvPr>
        </p:nvSpPr>
        <p:spPr>
          <a:xfrm>
            <a:off x="3668150" y="395175"/>
            <a:ext cx="5390700" cy="46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sal do zajęć rewalidacyjnych w tym 3 małe sale rewalidacyjno - logopedyczne, 1 do rewalidacji dzieci słabowidzących </a:t>
            </a: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słabosłyszących, 1 wykorzystywana do rewalidacji i zajęć WWRD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sale do zajęć wczesnego wspomagania,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sale z przeznaczeniem do zajęć rewalidacyjno – wychowawczych dla uczniów głęboką niepełnosprawnością intelektualną, w tym 1 sala z wyposażeniem do prowadzenia stymulacji bazalnej i 1 sala wykorzystywana również do zajęć edukacyjnych dla uczniów </a:t>
            </a:r>
            <a:b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 autyzmem,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przestronne sale świetlicy, w tym 1 dostosowana do prowadzenia zajęć lekcyjnych, kącik kuchenny przy świetlicy,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dostosowane toalety do potrzeb uczniów z niepełnosprawnościami, w jednej z nich zamontowano prysznic oraz wydzielono miejsce na kozetkę do swobodnego przebierania uczniów, toaleta dla dzieci najmłodszych do 7. roku życia, w której zamontowany jest przewijak, kantorek konserwatorów, toaleta dla pracowników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372725" y="5217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 i="1">
                <a:latin typeface="Arial"/>
                <a:ea typeface="Arial"/>
                <a:cs typeface="Arial"/>
                <a:sym typeface="Arial"/>
              </a:rPr>
              <a:t>I piętro</a:t>
            </a:r>
            <a:endParaRPr sz="50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3"/>
          <p:cNvSpPr txBox="1">
            <a:spLocks noGrp="1"/>
          </p:cNvSpPr>
          <p:nvPr>
            <p:ph type="body" idx="1"/>
          </p:nvPr>
        </p:nvSpPr>
        <p:spPr>
          <a:xfrm>
            <a:off x="3998725" y="310600"/>
            <a:ext cx="4992900" cy="47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sal lekcyjnych w tym 3 pracownie dla uczniów szkoły przysposabiającej do pracy (w tym 2 wyposażone są w pomoce z Laboratorium przyszłości) i 3 sale dla uczniów z lekką niepełnosprawnością intelektualną, multimedialna pracownia </a:t>
            </a: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ekologiczna,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sala integracji sensorycznej,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niepełnowymiarowa sala gimnastyczna z wydzieloną częścią do zajęć integracji sensorycznej stanowiącą kolejne miejsce do prowadzenia tego typu zajęć,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mała sala wykorzystywana do zajęć korekcji wad postawy lub zajęć w-f dla klas liczących 4 uczniów,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gabinet pielęgniarki szkolnej,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gabinet koordynatora projektu „Za życiem”,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księgowość,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sekretariat z gabinetami dyrektora i wicedyrektora,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toalety dla personelu i uczniów, kantorek sprzątaczek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372725" y="5218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 i="1">
                <a:latin typeface="Arial"/>
                <a:ea typeface="Arial"/>
                <a:cs typeface="Arial"/>
                <a:sym typeface="Arial"/>
              </a:rPr>
              <a:t>II piętro</a:t>
            </a:r>
            <a:endParaRPr sz="50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4"/>
          <p:cNvSpPr txBox="1">
            <a:spLocks noGrp="1"/>
          </p:cNvSpPr>
          <p:nvPr>
            <p:ph type="body" idx="1"/>
          </p:nvPr>
        </p:nvSpPr>
        <p:spPr>
          <a:xfrm>
            <a:off x="3998725" y="310600"/>
            <a:ext cx="4992900" cy="47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sal lekcyjnych, w tym: 1 dla uczniów z lekką niepełnosprawnością intelektualną, 7 dla uczniów </a:t>
            </a:r>
            <a:b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 umiarkowaną i znaczną niepełnosprawnością intelektualną, </a:t>
            </a:r>
            <a:b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dla uczniów szkoły przysposabiającej do </a:t>
            </a: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sale do zajęć rewalidacyjnych,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gabinet logopedyczny,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sala z przeznaczeniem do zajęć rewalidacyjno – wychowawczych dla uczniów głęboką niepełnosprawnością intelektualną,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sala do zajęć polisensorycznych,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gabinet pedagog i psychologa,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biblioteka,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harcówka,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stołówka z dostosowaniem do prowadzenia zajęć lekcyjnych,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pokój nauczycielski,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toalety dla personelu i uczniów, kantorek sprzątaczek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/>
          </p:nvPr>
        </p:nvSpPr>
        <p:spPr>
          <a:xfrm>
            <a:off x="372725" y="5218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 i="1">
                <a:latin typeface="Arial"/>
                <a:ea typeface="Arial"/>
                <a:cs typeface="Arial"/>
                <a:sym typeface="Arial"/>
              </a:rPr>
              <a:t>pawilon</a:t>
            </a:r>
            <a:endParaRPr sz="50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 txBox="1">
            <a:spLocks noGrp="1"/>
          </p:cNvSpPr>
          <p:nvPr>
            <p:ph type="body" idx="1"/>
          </p:nvPr>
        </p:nvSpPr>
        <p:spPr>
          <a:xfrm>
            <a:off x="3998725" y="310600"/>
            <a:ext cx="4992900" cy="47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Szkoła wynajmuje również budynek obok placówki macierzystej,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której znajdują się: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przestronne sale lekcyjne przeznaczone dla uczniów klas szkoły przysposabiającej do pracy,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pracownia krawiecka,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kuchnia,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szatnia, toaleta.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>
            <a:spLocks noGrp="1"/>
          </p:cNvSpPr>
          <p:nvPr>
            <p:ph type="title"/>
          </p:nvPr>
        </p:nvSpPr>
        <p:spPr>
          <a:xfrm>
            <a:off x="372725" y="5218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 i="1">
                <a:latin typeface="Arial"/>
                <a:ea typeface="Arial"/>
                <a:cs typeface="Arial"/>
                <a:sym typeface="Arial"/>
              </a:rPr>
              <a:t>teren przy szkole</a:t>
            </a:r>
            <a:endParaRPr sz="50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6"/>
          <p:cNvSpPr txBox="1">
            <a:spLocks noGrp="1"/>
          </p:cNvSpPr>
          <p:nvPr>
            <p:ph type="body" idx="1"/>
          </p:nvPr>
        </p:nvSpPr>
        <p:spPr>
          <a:xfrm>
            <a:off x="3998725" y="310600"/>
            <a:ext cx="4992900" cy="2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Obok budynku szkoły znajduje się teren zielony, który obejmuje: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niepełnowymiarowe boisko tartanowe,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kręgielnię,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ścieżkę sensoryczną.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8725" y="2052175"/>
            <a:ext cx="2987225" cy="24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4125" y="2052163"/>
            <a:ext cx="1857475" cy="24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372725" y="521800"/>
            <a:ext cx="3205500" cy="44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7000">
                <a:latin typeface="Arial"/>
                <a:ea typeface="Arial"/>
                <a:cs typeface="Arial"/>
                <a:sym typeface="Arial"/>
              </a:rPr>
              <a:t>Baza szkoły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 i="1">
                <a:latin typeface="Arial"/>
                <a:ea typeface="Arial"/>
                <a:cs typeface="Arial"/>
                <a:sym typeface="Arial"/>
              </a:rPr>
              <a:t>wyposażenie</a:t>
            </a:r>
            <a:endParaRPr sz="41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>
            <a:off x="3998725" y="96050"/>
            <a:ext cx="4992900" cy="4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Bogate wyposażenie szkoły obejmuje między innymi: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komputerowy stacjonarny i przenośny,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urządzenia wspomagające typu przyciski BigSwitch,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tablice multimedialne,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dywan multimedialny i rozbudowany program “Magia Ruchu</a:t>
            </a: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mobilnych monitorów multimedialnych,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programy multimedialne z serii mTalent,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laptopy,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drukarka 3D,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roboty Photon i oprzyrządowanie,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zestaw edukacyjny Arduino do programowania,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mobilna ściana wraz z programami edukacyjnymi,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projektor wraz z ekranem,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nagłaśniający i oświetleniowy,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sportowy,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do zajęć integracji sensorycznej,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wyposażenie sali stymulacji bazalnej,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wyposażenie pracowni kuchennej,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wyposażenie pracowni technicznej,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specjalistyczne programy,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drobny sprzęt specjalistyczny i wiele innych…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Baza szkoły - wyposażenie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8"/>
          <p:cNvPicPr preferRelativeResize="0"/>
          <p:nvPr/>
        </p:nvPicPr>
        <p:blipFill rotWithShape="1">
          <a:blip r:embed="rId4">
            <a:alphaModFix/>
          </a:blip>
          <a:srcRect l="5562" r="5571"/>
          <a:stretch/>
        </p:blipFill>
        <p:spPr>
          <a:xfrm>
            <a:off x="4666475" y="750321"/>
            <a:ext cx="4191872" cy="314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8"/>
          <p:cNvPicPr preferRelativeResize="0"/>
          <p:nvPr/>
        </p:nvPicPr>
        <p:blipFill rotWithShape="1">
          <a:blip r:embed="rId5">
            <a:alphaModFix/>
          </a:blip>
          <a:srcRect l="5562" r="5571"/>
          <a:stretch/>
        </p:blipFill>
        <p:spPr>
          <a:xfrm>
            <a:off x="311700" y="750325"/>
            <a:ext cx="4191872" cy="314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Baza szkoły - wyposażenie</a:t>
            </a:r>
            <a:endParaRPr sz="4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/>
          <p:cNvPicPr preferRelativeResize="0"/>
          <p:nvPr/>
        </p:nvPicPr>
        <p:blipFill rotWithShape="1">
          <a:blip r:embed="rId4">
            <a:alphaModFix/>
          </a:blip>
          <a:srcRect l="5562" r="5571"/>
          <a:stretch/>
        </p:blipFill>
        <p:spPr>
          <a:xfrm>
            <a:off x="4634675" y="761163"/>
            <a:ext cx="4291676" cy="321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9"/>
          <p:cNvPicPr preferRelativeResize="0"/>
          <p:nvPr/>
        </p:nvPicPr>
        <p:blipFill rotWithShape="1">
          <a:blip r:embed="rId5">
            <a:alphaModFix/>
          </a:blip>
          <a:srcRect l="5562" r="5571"/>
          <a:stretch/>
        </p:blipFill>
        <p:spPr>
          <a:xfrm>
            <a:off x="192075" y="761200"/>
            <a:ext cx="4291676" cy="3218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Baza szkoły- wyposażenie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0"/>
          <p:cNvPicPr preferRelativeResize="0"/>
          <p:nvPr/>
        </p:nvPicPr>
        <p:blipFill rotWithShape="1">
          <a:blip r:embed="rId4">
            <a:alphaModFix/>
          </a:blip>
          <a:srcRect l="5562" r="5571"/>
          <a:stretch/>
        </p:blipFill>
        <p:spPr>
          <a:xfrm>
            <a:off x="199975" y="719213"/>
            <a:ext cx="4225828" cy="31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0"/>
          <p:cNvPicPr preferRelativeResize="0"/>
          <p:nvPr/>
        </p:nvPicPr>
        <p:blipFill rotWithShape="1">
          <a:blip r:embed="rId5">
            <a:alphaModFix/>
          </a:blip>
          <a:srcRect l="5562" r="5571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Baza szkoły- wyposażenie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1" title="zzz.jpg"/>
          <p:cNvPicPr preferRelativeResize="0"/>
          <p:nvPr/>
        </p:nvPicPr>
        <p:blipFill rotWithShape="1">
          <a:blip r:embed="rId4">
            <a:alphaModFix/>
          </a:blip>
          <a:srcRect b="43750"/>
          <a:stretch/>
        </p:blipFill>
        <p:spPr>
          <a:xfrm>
            <a:off x="199975" y="719213"/>
            <a:ext cx="4225828" cy="316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1" title="wypo.jpg"/>
          <p:cNvPicPr preferRelativeResize="0"/>
          <p:nvPr/>
        </p:nvPicPr>
        <p:blipFill rotWithShape="1">
          <a:blip r:embed="rId5">
            <a:alphaModFix/>
          </a:blip>
          <a:srcRect t="228" b="228"/>
          <a:stretch/>
        </p:blipFill>
        <p:spPr>
          <a:xfrm>
            <a:off x="4701875" y="719263"/>
            <a:ext cx="4225828" cy="316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25" y="298800"/>
            <a:ext cx="85206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595500" y="3123400"/>
            <a:ext cx="7953000" cy="1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3 do 25 roku życia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4 oddziały - 15 uczestników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zajęcia rewalidacyjno - wychowawcze</a:t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597300" y="1420250"/>
            <a:ext cx="6548400" cy="1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Zespoły rewalidacyjno – wychowawcze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dla dzieci i młodzieży</a:t>
            </a:r>
            <a:br>
              <a:rPr lang="pl" sz="2400" b="1"/>
            </a:br>
            <a:r>
              <a:rPr lang="pl" sz="2400" b="1"/>
              <a:t>z niepełnosprawnością intelektualną </a:t>
            </a:r>
            <a:br>
              <a:rPr lang="pl" sz="2400" b="1"/>
            </a:br>
            <a:r>
              <a:rPr lang="pl" sz="2400" b="1"/>
              <a:t>w stopniu głębokim</a:t>
            </a:r>
            <a:endParaRPr sz="2400" b="1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>
            <a:spLocks noGrp="1"/>
          </p:cNvSpPr>
          <p:nvPr>
            <p:ph type="title"/>
          </p:nvPr>
        </p:nvSpPr>
        <p:spPr>
          <a:xfrm>
            <a:off x="311700" y="256100"/>
            <a:ext cx="8520600" cy="9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Sala polisensoryczna w ZSS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2" title="1613-19259-800x600.jpg"/>
          <p:cNvPicPr preferRelativeResize="0"/>
          <p:nvPr/>
        </p:nvPicPr>
        <p:blipFill rotWithShape="1">
          <a:blip r:embed="rId4">
            <a:alphaModFix/>
          </a:blip>
          <a:srcRect t="6921" b="38190"/>
          <a:stretch/>
        </p:blipFill>
        <p:spPr>
          <a:xfrm>
            <a:off x="4539675" y="1571888"/>
            <a:ext cx="4491023" cy="327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2" title="1613-19263-800x600.jpg"/>
          <p:cNvPicPr preferRelativeResize="0"/>
          <p:nvPr/>
        </p:nvPicPr>
        <p:blipFill rotWithShape="1">
          <a:blip r:embed="rId5">
            <a:alphaModFix/>
          </a:blip>
          <a:srcRect t="21875" b="21875"/>
          <a:stretch/>
        </p:blipFill>
        <p:spPr>
          <a:xfrm>
            <a:off x="175375" y="1571900"/>
            <a:ext cx="4364308" cy="327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>
            <a:spLocks noGrp="1"/>
          </p:cNvSpPr>
          <p:nvPr>
            <p:ph type="title"/>
          </p:nvPr>
        </p:nvSpPr>
        <p:spPr>
          <a:xfrm>
            <a:off x="311700" y="256100"/>
            <a:ext cx="8520600" cy="9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Sala polisensoryczna w ZSS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3" title="1613-19258-800x600.jpg"/>
          <p:cNvPicPr preferRelativeResize="0"/>
          <p:nvPr/>
        </p:nvPicPr>
        <p:blipFill rotWithShape="1">
          <a:blip r:embed="rId4">
            <a:alphaModFix/>
          </a:blip>
          <a:srcRect t="22570" b="22565"/>
          <a:stretch/>
        </p:blipFill>
        <p:spPr>
          <a:xfrm>
            <a:off x="4539675" y="1571888"/>
            <a:ext cx="4491023" cy="327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3" title="1613-19252-800x600.jpg"/>
          <p:cNvPicPr preferRelativeResize="0"/>
          <p:nvPr/>
        </p:nvPicPr>
        <p:blipFill rotWithShape="1">
          <a:blip r:embed="rId5">
            <a:alphaModFix/>
          </a:blip>
          <a:srcRect t="21769" b="21774"/>
          <a:stretch/>
        </p:blipFill>
        <p:spPr>
          <a:xfrm>
            <a:off x="175375" y="1571900"/>
            <a:ext cx="4364308" cy="327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>
            <a:spLocks noGrp="1"/>
          </p:cNvSpPr>
          <p:nvPr>
            <p:ph type="title"/>
          </p:nvPr>
        </p:nvSpPr>
        <p:spPr>
          <a:xfrm>
            <a:off x="311700" y="256100"/>
            <a:ext cx="8520600" cy="9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Sala polisensoryczna w ZSS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425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4" title="1613-19262-800x600.jpg"/>
          <p:cNvPicPr preferRelativeResize="0"/>
          <p:nvPr/>
        </p:nvPicPr>
        <p:blipFill rotWithShape="1">
          <a:blip r:embed="rId4">
            <a:alphaModFix/>
          </a:blip>
          <a:srcRect t="1409" b="1409"/>
          <a:stretch/>
        </p:blipFill>
        <p:spPr>
          <a:xfrm>
            <a:off x="4539675" y="1571888"/>
            <a:ext cx="4491022" cy="327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4" title="1613-19261-800x600.jpg"/>
          <p:cNvPicPr preferRelativeResize="0"/>
          <p:nvPr/>
        </p:nvPicPr>
        <p:blipFill rotWithShape="1">
          <a:blip r:embed="rId5">
            <a:alphaModFix/>
          </a:blip>
          <a:srcRect l="1162" r="1171"/>
          <a:stretch/>
        </p:blipFill>
        <p:spPr>
          <a:xfrm>
            <a:off x="175375" y="1571900"/>
            <a:ext cx="4364308" cy="327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5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Nauczyciele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5" name="Google Shape;395;p55"/>
          <p:cNvGraphicFramePr/>
          <p:nvPr/>
        </p:nvGraphicFramePr>
        <p:xfrm>
          <a:off x="228750" y="1074700"/>
          <a:ext cx="5569775" cy="2505200"/>
        </p:xfrm>
        <a:graphic>
          <a:graphicData uri="http://schemas.openxmlformats.org/drawingml/2006/table">
            <a:tbl>
              <a:tblPr>
                <a:noFill/>
                <a:tableStyleId>{1392856B-5722-4AB9-9A30-35266E42952B}</a:tableStyleId>
              </a:tblPr>
              <a:tblGrid>
                <a:gridCol w="179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4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Nazwa szkoły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pełnozatrudnionych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niepełnozatrudnionych</a:t>
                      </a:r>
                      <a:endParaRPr sz="1200" b="1"/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Szkoła podstawowa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57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5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/>
                        <a:t>Szkoła Przysposabiająca do Pracy</a:t>
                      </a:r>
                      <a:endParaRPr sz="1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14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200" b="1"/>
                        <a:t>1</a:t>
                      </a:r>
                      <a:endParaRPr sz="12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6" name="Google Shape;396;p55"/>
          <p:cNvSpPr txBox="1"/>
          <p:nvPr/>
        </p:nvSpPr>
        <p:spPr>
          <a:xfrm>
            <a:off x="0" y="56450"/>
            <a:ext cx="57984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W Zespole Szkół Specjalnych w Jarocinie zatrudnionych 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jest 77 nauczycieli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55" title="481970482_523245280791709_558486855297499227_n.jpg"/>
          <p:cNvPicPr preferRelativeResize="0"/>
          <p:nvPr/>
        </p:nvPicPr>
        <p:blipFill rotWithShape="1">
          <a:blip r:embed="rId4">
            <a:alphaModFix/>
          </a:blip>
          <a:srcRect t="4694" b="4685"/>
          <a:stretch/>
        </p:blipFill>
        <p:spPr>
          <a:xfrm>
            <a:off x="5798525" y="0"/>
            <a:ext cx="3345475" cy="436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>
            <a:spLocks noGrp="1"/>
          </p:cNvSpPr>
          <p:nvPr>
            <p:ph type="title"/>
          </p:nvPr>
        </p:nvSpPr>
        <p:spPr>
          <a:xfrm>
            <a:off x="311700" y="150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Nauczyciele z uwzględnieniem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stopnia awansu zawodowego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6"/>
          <p:cNvSpPr txBox="1"/>
          <p:nvPr/>
        </p:nvSpPr>
        <p:spPr>
          <a:xfrm>
            <a:off x="0" y="1890025"/>
            <a:ext cx="3225000" cy="2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Nauczyciel Początkujący - 4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Nauczyciel Kontraktowy - 8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Nauczyciel Mianowany - 28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Nauczyciel Dyplomowany - 37</a:t>
            </a:r>
            <a:endParaRPr/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6" title="nauczyciele.jpg"/>
          <p:cNvPicPr preferRelativeResize="0"/>
          <p:nvPr/>
        </p:nvPicPr>
        <p:blipFill rotWithShape="1">
          <a:blip r:embed="rId4">
            <a:alphaModFix/>
          </a:blip>
          <a:srcRect t="19" b="19"/>
          <a:stretch/>
        </p:blipFill>
        <p:spPr>
          <a:xfrm>
            <a:off x="3346983" y="1281275"/>
            <a:ext cx="5797018" cy="3862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>
            <a:spLocks noGrp="1"/>
          </p:cNvSpPr>
          <p:nvPr>
            <p:ph type="title"/>
          </p:nvPr>
        </p:nvSpPr>
        <p:spPr>
          <a:xfrm>
            <a:off x="311700" y="150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Nauczyciele z uwzględnieniem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kwalifikacji zawodowych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7"/>
          <p:cNvSpPr txBox="1"/>
          <p:nvPr/>
        </p:nvSpPr>
        <p:spPr>
          <a:xfrm>
            <a:off x="595500" y="1211700"/>
            <a:ext cx="79530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" sz="1200"/>
              <a:t>W szkole zatrudnionych jest </a:t>
            </a:r>
            <a:r>
              <a:rPr lang="pl" sz="1200" b="1"/>
              <a:t>77</a:t>
            </a:r>
            <a:r>
              <a:rPr lang="pl" sz="1200"/>
              <a:t> nauczycieli. Wszyscy nauczyciele posiadają kwalifikacje do pracy z uczniem </a:t>
            </a:r>
            <a:br>
              <a:rPr lang="pl" sz="1200"/>
            </a:br>
            <a:r>
              <a:rPr lang="pl" sz="1200"/>
              <a:t>z niepełnosprawnością intelektualną. Nieustannie podnoszą swoje kwalifikacje podczas udziału w różnorodnych formach doskonalenia zawodowego. Posiadane “specjalizacje” nauczycieli to m. in.: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Pedagogika specjalna/oligofrenopedagogika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Organizacja i zarządzanie – menedżer w oświacie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Nadzór pedagogiczny z elementami ewaluacji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Resocjalizacja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Logopedia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Neurologopedia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Nauczanie początkowe, edukacja wczesnoszkolna i przedszkolna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Pedagogika opiekuńczo-wychowawcza/opiekuńcza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Psychologia/pomoc psychologiczna </a:t>
            </a:r>
            <a:endParaRPr sz="12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412" name="Google Shape;4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 title="naucz.jpg"/>
          <p:cNvPicPr preferRelativeResize="0"/>
          <p:nvPr/>
        </p:nvPicPr>
        <p:blipFill rotWithShape="1">
          <a:blip r:embed="rId4">
            <a:alphaModFix/>
          </a:blip>
          <a:srcRect l="12438" r="37728"/>
          <a:stretch/>
        </p:blipFill>
        <p:spPr>
          <a:xfrm>
            <a:off x="6743375" y="2139000"/>
            <a:ext cx="1805124" cy="27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>
            <a:spLocks noGrp="1"/>
          </p:cNvSpPr>
          <p:nvPr>
            <p:ph type="title"/>
          </p:nvPr>
        </p:nvSpPr>
        <p:spPr>
          <a:xfrm>
            <a:off x="311700" y="150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Nauczyciele z uwzględnieniem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kwalifikacji zawodowych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 txBox="1"/>
          <p:nvPr/>
        </p:nvSpPr>
        <p:spPr>
          <a:xfrm>
            <a:off x="595500" y="1329350"/>
            <a:ext cx="3583500" cy="3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Komunikacja alternatywna wg M. Grycman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Stymulacja bazalna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Wczesne wspomaganie rozwoju dziecka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Tyflopedagogika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Surdopedagogika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Gimnastyka korekcyjno-kompensacyjna 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Fizjoterapia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Terapia ręki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Doradztwo zawodowe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Arteterapia 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Wychowanie fizyczne  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Terapia pedagogiczna 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Integracja sensoryczna 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420" name="Google Shape;42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8" title="nauczy.jpg"/>
          <p:cNvPicPr preferRelativeResize="0"/>
          <p:nvPr/>
        </p:nvPicPr>
        <p:blipFill rotWithShape="1">
          <a:blip r:embed="rId4">
            <a:alphaModFix/>
          </a:blip>
          <a:srcRect t="46264" b="8892"/>
          <a:stretch/>
        </p:blipFill>
        <p:spPr>
          <a:xfrm>
            <a:off x="4784948" y="1435050"/>
            <a:ext cx="3768376" cy="345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"/>
          <p:cNvSpPr txBox="1">
            <a:spLocks noGrp="1"/>
          </p:cNvSpPr>
          <p:nvPr>
            <p:ph type="title"/>
          </p:nvPr>
        </p:nvSpPr>
        <p:spPr>
          <a:xfrm>
            <a:off x="311700" y="150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Nauczyciele z uwzględnieniem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kwalifikacji zawodowych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9"/>
          <p:cNvSpPr txBox="1"/>
          <p:nvPr/>
        </p:nvSpPr>
        <p:spPr>
          <a:xfrm>
            <a:off x="595500" y="1316525"/>
            <a:ext cx="3608400" cy="3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Socjoterapia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Matematyka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Historia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Filologia polska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Muzyka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Geografia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Fizyka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Przyroda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Bibliotekarstwo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Filologia germańska 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Teologia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Informatyka</a:t>
            </a:r>
            <a:endParaRPr sz="120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/>
              <a:t>Wiedza o społeczeństwie  i wiele innych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428" name="Google Shape;4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9" title="dyro.jpg"/>
          <p:cNvPicPr preferRelativeResize="0"/>
          <p:nvPr/>
        </p:nvPicPr>
        <p:blipFill rotWithShape="1">
          <a:blip r:embed="rId4">
            <a:alphaModFix/>
          </a:blip>
          <a:srcRect l="33497" r="33497"/>
          <a:stretch/>
        </p:blipFill>
        <p:spPr>
          <a:xfrm>
            <a:off x="5801400" y="0"/>
            <a:ext cx="2547077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0"/>
          <p:cNvSpPr txBox="1">
            <a:spLocks noGrp="1"/>
          </p:cNvSpPr>
          <p:nvPr>
            <p:ph type="title"/>
          </p:nvPr>
        </p:nvSpPr>
        <p:spPr>
          <a:xfrm>
            <a:off x="311700" y="27745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Doskonalenie zawodowe nauczycieli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650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0" title="Messenger_creation_BC237D1D-8432-46F8-B939-4C3C2EEB625B.jpe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4" cy="32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 title="Messenger_creation_50AA2926-DA36-4D78-B147-DA86923311F5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>
            <a:spLocks noGrp="1"/>
          </p:cNvSpPr>
          <p:nvPr>
            <p:ph type="title"/>
          </p:nvPr>
        </p:nvSpPr>
        <p:spPr>
          <a:xfrm>
            <a:off x="311700" y="27745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Doskonalenie zawodowe nauczycieli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650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1" title="wwww.jpg"/>
          <p:cNvPicPr preferRelativeResize="0"/>
          <p:nvPr/>
        </p:nvPicPr>
        <p:blipFill rotWithShape="1">
          <a:blip r:embed="rId4">
            <a:alphaModFix/>
          </a:blip>
          <a:srcRect t="1597" b="1606"/>
          <a:stretch/>
        </p:blipFill>
        <p:spPr>
          <a:xfrm>
            <a:off x="4539675" y="1571888"/>
            <a:ext cx="4491024" cy="327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1" title="IMG-20250324-WA0002.jpg"/>
          <p:cNvPicPr preferRelativeResize="0"/>
          <p:nvPr/>
        </p:nvPicPr>
        <p:blipFill rotWithShape="1">
          <a:blip r:embed="rId5">
            <a:alphaModFix/>
          </a:blip>
          <a:srcRect t="21875" b="21875"/>
          <a:stretch/>
        </p:blipFill>
        <p:spPr>
          <a:xfrm>
            <a:off x="175375" y="1571900"/>
            <a:ext cx="4364307" cy="327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25" y="298800"/>
            <a:ext cx="85206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95525" y="2486275"/>
            <a:ext cx="7953000" cy="11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3 do 25 roku życia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6 uczestników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indywidualne zajęcia w domu ucznia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597300" y="1491050"/>
            <a:ext cx="65484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Indywidualne zajęcia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rewalidacyjno – wychowawcze</a:t>
            </a:r>
            <a:endParaRPr sz="2400" b="1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2"/>
          <p:cNvSpPr txBox="1">
            <a:spLocks noGrp="1"/>
          </p:cNvSpPr>
          <p:nvPr>
            <p:ph type="title"/>
          </p:nvPr>
        </p:nvSpPr>
        <p:spPr>
          <a:xfrm>
            <a:off x="311700" y="27745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Doskonalenie zawodowe nauczycieli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650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2" title="IMG-20250324-WA0007.jp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4" cy="32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2" title="Messenger_creation_A3CCC8C5-4415-47B9-A12E-34E621F43546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375" y="1571900"/>
            <a:ext cx="4364308" cy="327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title"/>
          </p:nvPr>
        </p:nvSpPr>
        <p:spPr>
          <a:xfrm>
            <a:off x="311700" y="27745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Doskonalenie zawodowe nauczycieli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650" y="659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3" title="Messenger_creation_2056EF82-06A5-4003-8973-9ACB8184DF8F.jpeg"/>
          <p:cNvPicPr preferRelativeResize="0"/>
          <p:nvPr/>
        </p:nvPicPr>
        <p:blipFill rotWithShape="1">
          <a:blip r:embed="rId4">
            <a:alphaModFix/>
          </a:blip>
          <a:srcRect t="22668" b="22668"/>
          <a:stretch/>
        </p:blipFill>
        <p:spPr>
          <a:xfrm>
            <a:off x="4539675" y="1571888"/>
            <a:ext cx="4491024" cy="32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3" title="Messenger_creation_015FF9D3-CF1E-4C50-A7CD-23F219B71F49.jpeg"/>
          <p:cNvPicPr preferRelativeResize="0"/>
          <p:nvPr/>
        </p:nvPicPr>
        <p:blipFill rotWithShape="1">
          <a:blip r:embed="rId5">
            <a:alphaModFix/>
          </a:blip>
          <a:srcRect t="21875" b="21875"/>
          <a:stretch/>
        </p:blipFill>
        <p:spPr>
          <a:xfrm>
            <a:off x="175375" y="1571900"/>
            <a:ext cx="4364308" cy="327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4"/>
          <p:cNvSpPr txBox="1">
            <a:spLocks noGrp="1"/>
          </p:cNvSpPr>
          <p:nvPr>
            <p:ph type="body" idx="1"/>
          </p:nvPr>
        </p:nvSpPr>
        <p:spPr>
          <a:xfrm>
            <a:off x="0" y="1974175"/>
            <a:ext cx="3831000" cy="31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Medal Komisji Edukacji Narodowej - 1 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Nagroda Wielkopolskiego Kuratora Oświaty - 1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Brązowy Krzyż Zasługi - 3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Nagroda Starosty Jarocińskiego - 2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Nagroda </a:t>
            </a:r>
            <a:r>
              <a:rPr lang="pl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Dyrektora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4"/>
          <p:cNvSpPr txBox="1">
            <a:spLocks noGrp="1"/>
          </p:cNvSpPr>
          <p:nvPr>
            <p:ph type="title"/>
          </p:nvPr>
        </p:nvSpPr>
        <p:spPr>
          <a:xfrm>
            <a:off x="371125" y="0"/>
            <a:ext cx="85206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Nagrodzeni nauczyciele </a:t>
            </a:r>
            <a:br>
              <a:rPr lang="pl" sz="4000">
                <a:latin typeface="Arial"/>
                <a:ea typeface="Arial"/>
                <a:cs typeface="Arial"/>
                <a:sym typeface="Arial"/>
              </a:rPr>
            </a:br>
            <a:r>
              <a:rPr lang="pl" sz="4000">
                <a:latin typeface="Arial"/>
                <a:ea typeface="Arial"/>
                <a:cs typeface="Arial"/>
                <a:sym typeface="Arial"/>
              </a:rPr>
              <a:t>ZSS w Jarocinie</a:t>
            </a:r>
            <a:endParaRPr/>
          </a:p>
        </p:txBody>
      </p:sp>
      <p:pic>
        <p:nvPicPr>
          <p:cNvPr id="468" name="Google Shape;468;p64" title="nauczzyciele2.jpg"/>
          <p:cNvPicPr preferRelativeResize="0"/>
          <p:nvPr/>
        </p:nvPicPr>
        <p:blipFill rotWithShape="1">
          <a:blip r:embed="rId3">
            <a:alphaModFix/>
          </a:blip>
          <a:srcRect l="5562" r="5571"/>
          <a:stretch/>
        </p:blipFill>
        <p:spPr>
          <a:xfrm>
            <a:off x="3988125" y="1276575"/>
            <a:ext cx="5155876" cy="386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0025" y="467425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5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organizowanie imprez, warsztatów, wycieczek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dla uczniów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65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warsztaty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wycieczki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imprezy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akcje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5" title="12121.jpg"/>
          <p:cNvPicPr preferRelativeResize="0"/>
          <p:nvPr/>
        </p:nvPicPr>
        <p:blipFill rotWithShape="1">
          <a:blip r:embed="rId4">
            <a:alphaModFix/>
          </a:blip>
          <a:srcRect t="28549" b="9292"/>
          <a:stretch/>
        </p:blipFill>
        <p:spPr>
          <a:xfrm>
            <a:off x="4009400" y="2126700"/>
            <a:ext cx="2987223" cy="247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5" title="wycie.jpg"/>
          <p:cNvPicPr preferRelativeResize="0"/>
          <p:nvPr/>
        </p:nvPicPr>
        <p:blipFill rotWithShape="1">
          <a:blip r:embed="rId5">
            <a:alphaModFix/>
          </a:blip>
          <a:srcRect t="19" b="19"/>
          <a:stretch/>
        </p:blipFill>
        <p:spPr>
          <a:xfrm>
            <a:off x="7134125" y="2126688"/>
            <a:ext cx="1857474" cy="247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6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udział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w ogólnopolskich akcjach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6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Narodowe Czytanie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Szkoła pamięta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Sprzątanie świata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Szkoła do hymnu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akcja “Żonkile”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Bezpiecznie z Kubusiem Puchatkiem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6" title="pamięta.jpg"/>
          <p:cNvPicPr preferRelativeResize="0"/>
          <p:nvPr/>
        </p:nvPicPr>
        <p:blipFill rotWithShape="1">
          <a:blip r:embed="rId4">
            <a:alphaModFix/>
          </a:blip>
          <a:srcRect t="18920" b="18920"/>
          <a:stretch/>
        </p:blipFill>
        <p:spPr>
          <a:xfrm>
            <a:off x="4009400" y="2126700"/>
            <a:ext cx="2987222" cy="24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6" title="zonk.jpg"/>
          <p:cNvPicPr preferRelativeResize="0"/>
          <p:nvPr/>
        </p:nvPicPr>
        <p:blipFill rotWithShape="1">
          <a:blip r:embed="rId5">
            <a:alphaModFix/>
          </a:blip>
          <a:srcRect t="19" b="19"/>
          <a:stretch/>
        </p:blipFill>
        <p:spPr>
          <a:xfrm>
            <a:off x="7134125" y="2126688"/>
            <a:ext cx="1857473" cy="24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działania z zakresu edukacji zdrowotnej i rozwijania sprawności fizycznej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7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Światowy Dzień Pierwszej Pomocy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rajdy w ramach SKKT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profilaktyka uzależnień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Ogólnopolski program edukacyjny „Trzymaj Formę”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zajęcia w ramach szkolnej sekcji „Olimpiad Specjalnych”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Akcja menstruacja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7" title="ccc.jpg"/>
          <p:cNvPicPr preferRelativeResize="0"/>
          <p:nvPr/>
        </p:nvPicPr>
        <p:blipFill rotWithShape="1">
          <a:blip r:embed="rId4">
            <a:alphaModFix/>
          </a:blip>
          <a:srcRect t="18920" b="18920"/>
          <a:stretch/>
        </p:blipFill>
        <p:spPr>
          <a:xfrm>
            <a:off x="4009400" y="2126700"/>
            <a:ext cx="2987223" cy="247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7" title="pomoc.jpg"/>
          <p:cNvPicPr preferRelativeResize="0"/>
          <p:nvPr/>
        </p:nvPicPr>
        <p:blipFill rotWithShape="1">
          <a:blip r:embed="rId5">
            <a:alphaModFix/>
          </a:blip>
          <a:srcRect t="19" b="19"/>
          <a:stretch/>
        </p:blipFill>
        <p:spPr>
          <a:xfrm>
            <a:off x="7134125" y="2126688"/>
            <a:ext cx="1857474" cy="247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8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preorientacja zawodowa, praktyki wspomagane dla uczniów szkoły przysposabiającej do pracy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8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spotkania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wycieczki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drzwi otwarte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warsztaty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zajęcia w pracowniach, warsztatach, restauracjach, gabinetach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8" title="aqaqaq.jpg"/>
          <p:cNvPicPr preferRelativeResize="0"/>
          <p:nvPr/>
        </p:nvPicPr>
        <p:blipFill rotWithShape="1">
          <a:blip r:embed="rId4">
            <a:alphaModFix/>
          </a:blip>
          <a:srcRect l="4726" r="4717"/>
          <a:stretch/>
        </p:blipFill>
        <p:spPr>
          <a:xfrm>
            <a:off x="4009400" y="2126700"/>
            <a:ext cx="2987223" cy="247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8" title="swswsw.jpg"/>
          <p:cNvPicPr preferRelativeResize="0"/>
          <p:nvPr/>
        </p:nvPicPr>
        <p:blipFill rotWithShape="1">
          <a:blip r:embed="rId5">
            <a:alphaModFix/>
          </a:blip>
          <a:srcRect l="21846" r="21846"/>
          <a:stretch/>
        </p:blipFill>
        <p:spPr>
          <a:xfrm>
            <a:off x="7134125" y="2126688"/>
            <a:ext cx="1857475" cy="24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9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spotkania bożonarodzeniowe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9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spotkania bożonarodzeniowe w JOKu dla społeczności szkolnej, rodziców i sympatyków szkoły, upowszechnianie w mediach społecznościowych efektów pracy szkoły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9" title="jase.jpg"/>
          <p:cNvPicPr preferRelativeResize="0"/>
          <p:nvPr/>
        </p:nvPicPr>
        <p:blipFill rotWithShape="1">
          <a:blip r:embed="rId4">
            <a:alphaModFix/>
          </a:blip>
          <a:srcRect l="19581"/>
          <a:stretch/>
        </p:blipFill>
        <p:spPr>
          <a:xfrm>
            <a:off x="4009400" y="2126700"/>
            <a:ext cx="2987223" cy="247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9" title="jasel.jpg"/>
          <p:cNvPicPr preferRelativeResize="0"/>
          <p:nvPr/>
        </p:nvPicPr>
        <p:blipFill rotWithShape="1">
          <a:blip r:embed="rId5">
            <a:alphaModFix/>
          </a:blip>
          <a:srcRect l="24997" r="24997"/>
          <a:stretch/>
        </p:blipFill>
        <p:spPr>
          <a:xfrm>
            <a:off x="7134125" y="2126688"/>
            <a:ext cx="1857475" cy="247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0"/>
          <p:cNvSpPr txBox="1">
            <a:spLocks noGrp="1"/>
          </p:cNvSpPr>
          <p:nvPr>
            <p:ph type="title"/>
          </p:nvPr>
        </p:nvSpPr>
        <p:spPr>
          <a:xfrm>
            <a:off x="112325" y="1195200"/>
            <a:ext cx="3583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latin typeface="Arial"/>
                <a:ea typeface="Arial"/>
                <a:cs typeface="Arial"/>
                <a:sym typeface="Arial"/>
              </a:rPr>
              <a:t>współpraca </a:t>
            </a:r>
            <a:br>
              <a:rPr lang="pl" sz="3000">
                <a:latin typeface="Arial"/>
                <a:ea typeface="Arial"/>
                <a:cs typeface="Arial"/>
                <a:sym typeface="Arial"/>
              </a:rPr>
            </a:br>
            <a:r>
              <a:rPr lang="pl" sz="3000">
                <a:latin typeface="Arial"/>
                <a:ea typeface="Arial"/>
                <a:cs typeface="Arial"/>
                <a:sym typeface="Arial"/>
              </a:rPr>
              <a:t>ze sponsorami </a:t>
            </a:r>
            <a:br>
              <a:rPr lang="pl" sz="3000">
                <a:latin typeface="Arial"/>
                <a:ea typeface="Arial"/>
                <a:cs typeface="Arial"/>
                <a:sym typeface="Arial"/>
              </a:rPr>
            </a:br>
            <a:r>
              <a:rPr lang="pl" sz="3000">
                <a:latin typeface="Arial"/>
                <a:ea typeface="Arial"/>
                <a:cs typeface="Arial"/>
                <a:sym typeface="Arial"/>
              </a:rPr>
              <a:t>i sympatykami</a:t>
            </a:r>
            <a:endParaRPr sz="5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0"/>
          <p:cNvSpPr txBox="1">
            <a:spLocks noGrp="1"/>
          </p:cNvSpPr>
          <p:nvPr>
            <p:ph type="body" idx="1"/>
          </p:nvPr>
        </p:nvSpPr>
        <p:spPr>
          <a:xfrm>
            <a:off x="3864300" y="320125"/>
            <a:ext cx="52011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współpraca ze sponsorami i sympatykami szkoły - wyposażenie Sali polisensorycznej ze szczególnym uwzględnieniem zakupu specjalistycznego sprzętu dla dzieci słabowidzących, niewidomych.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0" title="sasasa.jpg"/>
          <p:cNvPicPr preferRelativeResize="0"/>
          <p:nvPr/>
        </p:nvPicPr>
        <p:blipFill rotWithShape="1">
          <a:blip r:embed="rId4">
            <a:alphaModFix/>
          </a:blip>
          <a:srcRect t="18809" b="18803"/>
          <a:stretch/>
        </p:blipFill>
        <p:spPr>
          <a:xfrm>
            <a:off x="4009400" y="2126700"/>
            <a:ext cx="2987223" cy="24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0" title="dwdwdwd.jpg"/>
          <p:cNvPicPr preferRelativeResize="0"/>
          <p:nvPr/>
        </p:nvPicPr>
        <p:blipFill rotWithShape="1">
          <a:blip r:embed="rId5">
            <a:alphaModFix/>
          </a:blip>
          <a:srcRect l="21867" r="21861"/>
          <a:stretch/>
        </p:blipFill>
        <p:spPr>
          <a:xfrm>
            <a:off x="7134125" y="2126688"/>
            <a:ext cx="1857475" cy="247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>
            <a:spLocks noGrp="1"/>
          </p:cNvSpPr>
          <p:nvPr>
            <p:ph type="title"/>
          </p:nvPr>
        </p:nvSpPr>
        <p:spPr>
          <a:xfrm>
            <a:off x="266025" y="1195200"/>
            <a:ext cx="3205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600">
                <a:latin typeface="Arial"/>
                <a:ea typeface="Arial"/>
                <a:cs typeface="Arial"/>
                <a:sym typeface="Arial"/>
              </a:rPr>
              <a:t>Innowacje</a:t>
            </a:r>
            <a:br>
              <a:rPr lang="pl" sz="4600">
                <a:latin typeface="Arial"/>
                <a:ea typeface="Arial"/>
                <a:cs typeface="Arial"/>
                <a:sym typeface="Arial"/>
              </a:rPr>
            </a:br>
            <a:r>
              <a:rPr lang="pl" sz="4600">
                <a:latin typeface="Arial"/>
                <a:ea typeface="Arial"/>
                <a:cs typeface="Arial"/>
                <a:sym typeface="Arial"/>
              </a:rPr>
              <a:t>w ZSS</a:t>
            </a:r>
            <a:endParaRPr sz="6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1"/>
          </p:nvPr>
        </p:nvSpPr>
        <p:spPr>
          <a:xfrm>
            <a:off x="3998725" y="320125"/>
            <a:ext cx="49929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Czwartki z TUS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Ja Mogę Zostać Harcerzem!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Razem możemy lepiej! - grupa wsparcia – terapeuci, nauczyciele, rodzice – rodzicom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Żyj zdrowo i sportowo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Biblia na talerzu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1" title="1111.jpg"/>
          <p:cNvPicPr preferRelativeResize="0"/>
          <p:nvPr/>
        </p:nvPicPr>
        <p:blipFill rotWithShape="1">
          <a:blip r:embed="rId4">
            <a:alphaModFix/>
          </a:blip>
          <a:srcRect l="4751" r="4751"/>
          <a:stretch/>
        </p:blipFill>
        <p:spPr>
          <a:xfrm>
            <a:off x="3998725" y="2265600"/>
            <a:ext cx="2987223" cy="24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1" title="biblia.jpg"/>
          <p:cNvPicPr preferRelativeResize="0"/>
          <p:nvPr/>
        </p:nvPicPr>
        <p:blipFill rotWithShape="1">
          <a:blip r:embed="rId5">
            <a:alphaModFix/>
          </a:blip>
          <a:srcRect t="4603" b="4603"/>
          <a:stretch/>
        </p:blipFill>
        <p:spPr>
          <a:xfrm>
            <a:off x="7134150" y="2265600"/>
            <a:ext cx="1857473" cy="225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25" y="298800"/>
            <a:ext cx="85206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595525" y="2365525"/>
            <a:ext cx="79530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7 do 20 roku życia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1 uczeń 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indywidualne zajęcia w domu ucznia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597300" y="1491050"/>
            <a:ext cx="65484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Nauczanie indywidualne </a:t>
            </a:r>
            <a:endParaRPr sz="2400" b="1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 txBox="1">
            <a:spLocks noGrp="1"/>
          </p:cNvSpPr>
          <p:nvPr>
            <p:ph type="title"/>
          </p:nvPr>
        </p:nvSpPr>
        <p:spPr>
          <a:xfrm>
            <a:off x="266025" y="1195200"/>
            <a:ext cx="3205500" cy="27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Działalność: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200">
                <a:latin typeface="Arial"/>
                <a:ea typeface="Arial"/>
                <a:cs typeface="Arial"/>
                <a:sym typeface="Arial"/>
              </a:rPr>
              <a:t>Szkolenia dla rodziców</a:t>
            </a:r>
            <a:endParaRPr sz="6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2"/>
          <p:cNvSpPr txBox="1">
            <a:spLocks noGrp="1"/>
          </p:cNvSpPr>
          <p:nvPr>
            <p:ph type="body" idx="1"/>
          </p:nvPr>
        </p:nvSpPr>
        <p:spPr>
          <a:xfrm>
            <a:off x="3998725" y="192075"/>
            <a:ext cx="49929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Wizerunek dziecka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 Internecie. Publikować Czy Nie?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Wpływ uzależnień cyfrowych 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rozwój emocjonalny dziecka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Gdzie  szukać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pomocy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źródła pomocy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Szkolny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dzień pyry 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połączony ze spotkaniami z rodzicami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2" title="rodzice.jpg"/>
          <p:cNvPicPr preferRelativeResize="0"/>
          <p:nvPr/>
        </p:nvPicPr>
        <p:blipFill rotWithShape="1">
          <a:blip r:embed="rId4">
            <a:alphaModFix/>
          </a:blip>
          <a:srcRect l="22200" r="22200"/>
          <a:stretch/>
        </p:blipFill>
        <p:spPr>
          <a:xfrm>
            <a:off x="3998725" y="2052175"/>
            <a:ext cx="2987225" cy="247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2" title="harce i rodzice.jpg"/>
          <p:cNvPicPr preferRelativeResize="0"/>
          <p:nvPr/>
        </p:nvPicPr>
        <p:blipFill rotWithShape="1">
          <a:blip r:embed="rId5">
            <a:alphaModFix/>
          </a:blip>
          <a:srcRect l="21938" r="21938"/>
          <a:stretch/>
        </p:blipFill>
        <p:spPr>
          <a:xfrm>
            <a:off x="7134125" y="2052163"/>
            <a:ext cx="1857475" cy="2475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3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Program wsparcia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dla rodzin: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„Za  życiem”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3"/>
          <p:cNvSpPr txBox="1">
            <a:spLocks noGrp="1"/>
          </p:cNvSpPr>
          <p:nvPr>
            <p:ph type="body" idx="1"/>
          </p:nvPr>
        </p:nvSpPr>
        <p:spPr>
          <a:xfrm>
            <a:off x="4268475" y="352150"/>
            <a:ext cx="4875600" cy="46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9" name="Google Shape;549;p73"/>
          <p:cNvGraphicFramePr/>
          <p:nvPr/>
        </p:nvGraphicFramePr>
        <p:xfrm>
          <a:off x="4454475" y="830463"/>
          <a:ext cx="4503600" cy="3474050"/>
        </p:xfrm>
        <a:graphic>
          <a:graphicData uri="http://schemas.openxmlformats.org/drawingml/2006/table">
            <a:tbl>
              <a:tblPr>
                <a:noFill/>
                <a:tableStyleId>{93895EB4-0A73-4C82-9545-60AC3DE14762}</a:tableStyleId>
              </a:tblPr>
              <a:tblGrid>
                <a:gridCol w="331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Rodzaj wsparcia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Ilość dzieci dla poszczególnego rodzaju wsparcia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Rehabilitacja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47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Terapia logopedyczna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16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Terapia neurologopedyczna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8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Integracja sensoryczna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7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Terapia pedagogiczna z elementami terapii ręki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7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TUS – trening umiejętności społecznych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7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Stymulacja ogólnorozwojowa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000" b="1"/>
                        <a:t>7</a:t>
                      </a:r>
                      <a:endParaRPr sz="10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0" name="Google Shape;550;p73"/>
          <p:cNvSpPr txBox="1"/>
          <p:nvPr/>
        </p:nvSpPr>
        <p:spPr>
          <a:xfrm>
            <a:off x="4454475" y="88900"/>
            <a:ext cx="44355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pl" sz="1200" b="1"/>
              <a:t>Funkcjonowanie WIODĄCEGO OŚRODKA KOORDYNACYJNO-REHABILITACYJNO-OPIEKUŃCZEGO: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4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Program wsparcia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dla rodzin: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Arial"/>
                <a:ea typeface="Arial"/>
                <a:cs typeface="Arial"/>
                <a:sym typeface="Arial"/>
              </a:rPr>
              <a:t>„Za  życiem”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4"/>
          <p:cNvSpPr txBox="1">
            <a:spLocks noGrp="1"/>
          </p:cNvSpPr>
          <p:nvPr>
            <p:ph type="body" idx="1"/>
          </p:nvPr>
        </p:nvSpPr>
        <p:spPr>
          <a:xfrm>
            <a:off x="4268475" y="352150"/>
            <a:ext cx="4875600" cy="46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Funkcjonowanie WIODĄCEGO OŚRODKA KOORDYNACYJNO-REHABILITACYJNO-OPIEKUŃCZEGO: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liczba dzieci korzystających ze wsparcia: 58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liczba rodziców korzystających ze wsparcia: 55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liczba specjalistów realizujących zadanie: 11 + koordynator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liczba godzin przepracowanych bezpośrednio z dziećmi: 1170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łącznie: 1170 godziny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Rodzaje prowadzonego wsparcia: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rehabilitacja: 600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terapia pedagogiczna z elementami terapii ręki: 80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terapia logopedyczna: 160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terapia neurologopedyczna: 80 + 10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TUS ( trening umiejętności społecznych): 80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stymulacja ogólnorozwojowa: 80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integracja sensoryczna: 80 godzin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5"/>
          <p:cNvSpPr txBox="1">
            <a:spLocks noGrp="1"/>
          </p:cNvSpPr>
          <p:nvPr>
            <p:ph type="body" idx="1"/>
          </p:nvPr>
        </p:nvSpPr>
        <p:spPr>
          <a:xfrm>
            <a:off x="0" y="2213200"/>
            <a:ext cx="5180700" cy="17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Sukcesy indywidualne i zespołowe uczniów: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Konkursy pozaszkolne dla szkół specjalnych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Międzyszkolne konkursy organizowane przez ZSS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Konkursy szkół masowych w ramach integracji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5"/>
          <p:cNvSpPr txBox="1">
            <a:spLocks noGrp="1"/>
          </p:cNvSpPr>
          <p:nvPr>
            <p:ph type="title"/>
          </p:nvPr>
        </p:nvSpPr>
        <p:spPr>
          <a:xfrm>
            <a:off x="371125" y="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 uczniów </a:t>
            </a:r>
            <a:br>
              <a:rPr lang="pl" sz="4000">
                <a:latin typeface="Arial"/>
                <a:ea typeface="Arial"/>
                <a:cs typeface="Arial"/>
                <a:sym typeface="Arial"/>
              </a:rPr>
            </a:br>
            <a:r>
              <a:rPr lang="pl" sz="4000">
                <a:latin typeface="Arial"/>
                <a:ea typeface="Arial"/>
                <a:cs typeface="Arial"/>
                <a:sym typeface="Arial"/>
              </a:rPr>
              <a:t>ZSS w Jarocinie</a:t>
            </a:r>
            <a:endParaRPr/>
          </a:p>
        </p:txBody>
      </p:sp>
      <p:pic>
        <p:nvPicPr>
          <p:cNvPr id="564" name="Google Shape;564;p75" title="ewewew.jpg"/>
          <p:cNvPicPr preferRelativeResize="0"/>
          <p:nvPr/>
        </p:nvPicPr>
        <p:blipFill rotWithShape="1">
          <a:blip r:embed="rId3">
            <a:alphaModFix/>
          </a:blip>
          <a:srcRect l="15330" r="15330"/>
          <a:stretch/>
        </p:blipFill>
        <p:spPr>
          <a:xfrm>
            <a:off x="5106325" y="1276575"/>
            <a:ext cx="4037678" cy="38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0025" y="467425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6"/>
          <p:cNvSpPr txBox="1">
            <a:spLocks noGrp="1"/>
          </p:cNvSpPr>
          <p:nvPr>
            <p:ph type="body" idx="1"/>
          </p:nvPr>
        </p:nvSpPr>
        <p:spPr>
          <a:xfrm>
            <a:off x="-89650" y="1445550"/>
            <a:ext cx="4644300" cy="3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XV Międzyszkolny konkurs informatyczny „Bezpieczeństwo w sieci”  - Ostrów Wlkp.: 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 A. Rojczyk vel Rojek,  M. Orpel-Łyskawka,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Zagórski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Międzyszkolny konkurs biologiczny - Pleszew: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 A. Rojczyk vel Rojek,  M. Orpel-Łyskawka,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O. Grelus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XXI Międzyszkolny Konkurs "Podróżujemy po Europie"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miejsce drużynowo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A. Rojczyk vel Rojek, 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Orpel-Łyskawka, M. Zagórski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 Międzyszkolny Turniej Warcabowy - Słupia pod Kępnem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Puchar Starosty Kępińskiego dla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najlepszej drużyny: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Zagórski, O. Grelus, M. Orpel-Łyskawka, M. Bartkowiak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6"/>
          <p:cNvSpPr txBox="1">
            <a:spLocks noGrp="1"/>
          </p:cNvSpPr>
          <p:nvPr>
            <p:ph type="body" idx="2"/>
          </p:nvPr>
        </p:nvSpPr>
        <p:spPr>
          <a:xfrm rot="583">
            <a:off x="209275" y="862287"/>
            <a:ext cx="8844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Sukcesy uczniów ZSS w  konkursach pozaszkolnych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72" name="Google Shape;572;p76"/>
          <p:cNvSpPr txBox="1">
            <a:spLocks noGrp="1"/>
          </p:cNvSpPr>
          <p:nvPr>
            <p:ph type="title"/>
          </p:nvPr>
        </p:nvSpPr>
        <p:spPr>
          <a:xfrm>
            <a:off x="311700" y="8565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573" name="Google Shape;573;p76" title="asasasasa.jpg"/>
          <p:cNvPicPr preferRelativeResize="0"/>
          <p:nvPr/>
        </p:nvPicPr>
        <p:blipFill rotWithShape="1">
          <a:blip r:embed="rId3">
            <a:alphaModFix/>
          </a:blip>
          <a:srcRect t="18298" b="18298"/>
          <a:stretch/>
        </p:blipFill>
        <p:spPr>
          <a:xfrm>
            <a:off x="4554650" y="1263900"/>
            <a:ext cx="4589349" cy="387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825" y="461427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7"/>
          <p:cNvSpPr txBox="1">
            <a:spLocks noGrp="1"/>
          </p:cNvSpPr>
          <p:nvPr>
            <p:ph type="body" idx="1"/>
          </p:nvPr>
        </p:nvSpPr>
        <p:spPr>
          <a:xfrm>
            <a:off x="-89650" y="1445550"/>
            <a:ext cx="4644300" cy="3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XVI międzyszkolny konkurs kolęd, pastorałek i pieśni zimowych - Konarzew: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S. Gmerek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VIII Festiwal pieśni i piosenki patriotycznej - Żerków: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duet: S. Gmerek i P. Gmerek oraz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miejsce: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W. Gmerek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7"/>
          <p:cNvSpPr txBox="1">
            <a:spLocks noGrp="1"/>
          </p:cNvSpPr>
          <p:nvPr>
            <p:ph type="body" idx="2"/>
          </p:nvPr>
        </p:nvSpPr>
        <p:spPr>
          <a:xfrm rot="583">
            <a:off x="209275" y="862287"/>
            <a:ext cx="8844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Sukcesy uczniów ZSS w  konkursach pozaszkolnych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81" name="Google Shape;581;p77"/>
          <p:cNvSpPr txBox="1">
            <a:spLocks noGrp="1"/>
          </p:cNvSpPr>
          <p:nvPr>
            <p:ph type="title"/>
          </p:nvPr>
        </p:nvSpPr>
        <p:spPr>
          <a:xfrm>
            <a:off x="311700" y="8565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582" name="Google Shape;582;p77" title="unnamed.jpg"/>
          <p:cNvPicPr preferRelativeResize="0"/>
          <p:nvPr/>
        </p:nvPicPr>
        <p:blipFill rotWithShape="1">
          <a:blip r:embed="rId3">
            <a:alphaModFix/>
          </a:blip>
          <a:srcRect t="18298" b="18298"/>
          <a:stretch/>
        </p:blipFill>
        <p:spPr>
          <a:xfrm>
            <a:off x="4554650" y="1263900"/>
            <a:ext cx="4589349" cy="387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825" y="461427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8"/>
          <p:cNvSpPr txBox="1">
            <a:spLocks noGrp="1"/>
          </p:cNvSpPr>
          <p:nvPr>
            <p:ph type="body" idx="1"/>
          </p:nvPr>
        </p:nvSpPr>
        <p:spPr>
          <a:xfrm>
            <a:off x="-89650" y="1120600"/>
            <a:ext cx="5989200" cy="4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p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Europejski Mityng Pływacki Olimpiad Specjalnych w Monaco:</a:t>
            </a:r>
            <a:r>
              <a:rPr lang="pl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srebrne </a:t>
            </a:r>
            <a:r>
              <a:rPr lang="p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medale: W. Krawczak – Twardowska w dwóch konkurencjach: </a:t>
            </a:r>
            <a:br>
              <a:rPr lang="p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25m stylem grzbietowym i 25m stylem dowolnym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8"/>
          <p:cNvSpPr txBox="1">
            <a:spLocks noGrp="1"/>
          </p:cNvSpPr>
          <p:nvPr>
            <p:ph type="body" idx="2"/>
          </p:nvPr>
        </p:nvSpPr>
        <p:spPr>
          <a:xfrm rot="583">
            <a:off x="209275" y="862287"/>
            <a:ext cx="8844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Sukcesy uczniów ZSS w sportowych konkursach pozaszkolnych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90" name="Google Shape;590;p78"/>
          <p:cNvSpPr txBox="1">
            <a:spLocks noGrp="1"/>
          </p:cNvSpPr>
          <p:nvPr>
            <p:ph type="title"/>
          </p:nvPr>
        </p:nvSpPr>
        <p:spPr>
          <a:xfrm>
            <a:off x="311700" y="8565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591" name="Google Shape;591;p78" title="osiągnięcia2.jpg"/>
          <p:cNvPicPr preferRelativeResize="0"/>
          <p:nvPr/>
        </p:nvPicPr>
        <p:blipFill rotWithShape="1">
          <a:blip r:embed="rId3">
            <a:alphaModFix/>
          </a:blip>
          <a:srcRect l="7454" r="7446"/>
          <a:stretch/>
        </p:blipFill>
        <p:spPr>
          <a:xfrm>
            <a:off x="5842600" y="1263900"/>
            <a:ext cx="3301401" cy="3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825" y="461427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9"/>
          <p:cNvSpPr txBox="1">
            <a:spLocks noGrp="1"/>
          </p:cNvSpPr>
          <p:nvPr>
            <p:ph type="body" idx="1"/>
          </p:nvPr>
        </p:nvSpPr>
        <p:spPr>
          <a:xfrm>
            <a:off x="-89650" y="1264000"/>
            <a:ext cx="6172200" cy="3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Wielkopolski I Indywidualny Turniej Tenisa Stołowego DHNS ZHP –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udział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Reprezentacja 56 WDH NS Jagódki w ZSS w Jarocinie: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M. Zagórski,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G. Szymczak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XIX Regionalny Turniej Tenisa Stołowego Olimpiad Specjalnych Oddziału Regionalnego Wielkopolskie - Konin: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miejsce: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M. Zagórski,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S. Guzikowska,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K. Bartkowiak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XIX Niepodległościowy Turniej w Piłce Nożnej: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drużyna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 Mikołajkowy Turniej Ringo: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drużyna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 Leszczyński Miting Pływacki dla dzieci z niepełnosprawnościami im. Prof. S. Drozdowskiego: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miejsce: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N. Baran, P. Bogaczyk,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M. Łaciak,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 Marecki, III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J. Polerowicz, J. Pawłowski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Ogólnopolski Turniej Bowlingowy OS oraz IX Ogólnopolski Mityng Pływacki OS Rybnik: N. Pisarczyk – bowling: 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miejsce 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(gra indywidualna)  i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(gra deblowa) oraz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Polerowicz – pływanie: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(styl grzbietowy), </a:t>
            </a: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(styl dowolny),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miejsce</a:t>
            </a: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(sztafeta)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79"/>
          <p:cNvSpPr txBox="1">
            <a:spLocks noGrp="1"/>
          </p:cNvSpPr>
          <p:nvPr>
            <p:ph type="body" idx="2"/>
          </p:nvPr>
        </p:nvSpPr>
        <p:spPr>
          <a:xfrm rot="583">
            <a:off x="209275" y="862287"/>
            <a:ext cx="8844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Sukcesy uczniów ZSS w sportowych konkursach pozaszkolnych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599" name="Google Shape;599;p79"/>
          <p:cNvSpPr txBox="1">
            <a:spLocks noGrp="1"/>
          </p:cNvSpPr>
          <p:nvPr>
            <p:ph type="title"/>
          </p:nvPr>
        </p:nvSpPr>
        <p:spPr>
          <a:xfrm>
            <a:off x="311700" y="8565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600" name="Google Shape;600;p79" title="osiągnięcia 5.jpg"/>
          <p:cNvPicPr preferRelativeResize="0"/>
          <p:nvPr/>
        </p:nvPicPr>
        <p:blipFill rotWithShape="1">
          <a:blip r:embed="rId3">
            <a:alphaModFix/>
          </a:blip>
          <a:srcRect l="26759" r="9392"/>
          <a:stretch/>
        </p:blipFill>
        <p:spPr>
          <a:xfrm>
            <a:off x="6014350" y="1263900"/>
            <a:ext cx="3129649" cy="38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825" y="461427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0"/>
          <p:cNvSpPr txBox="1">
            <a:spLocks noGrp="1"/>
          </p:cNvSpPr>
          <p:nvPr>
            <p:ph type="body" idx="1"/>
          </p:nvPr>
        </p:nvSpPr>
        <p:spPr>
          <a:xfrm>
            <a:off x="-89650" y="1365900"/>
            <a:ext cx="6192300" cy="37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Międzyszkolny Turniej Unihokeja w Jarocinie: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drużyna ZSS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VIII Międzyszkolny Konkurs Wiedzy Olimpijskiej: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drużyna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Wojewódzki Konkurs Recytatorski pod hasłem: „Oczarowani słowem”: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O. Wojtaszek,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Wyróżnienie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Z. Mączka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 Wojewódzki konkurs taneczny „Rozwiń talent”: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 miejsce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zespół taneczny „ Sami swoi” z ZSS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0"/>
          <p:cNvSpPr txBox="1">
            <a:spLocks noGrp="1"/>
          </p:cNvSpPr>
          <p:nvPr>
            <p:ph type="body" idx="2"/>
          </p:nvPr>
        </p:nvSpPr>
        <p:spPr>
          <a:xfrm rot="583">
            <a:off x="209275" y="652556"/>
            <a:ext cx="8844300" cy="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Sukcesy uczniów ZSS w międzyszkolnych konkursach organizowanych </a:t>
            </a:r>
            <a:endParaRPr sz="1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przez ZSS w Jarocinie (Fundator nagród: Starostwo Powiatowe w Jarocinie)</a:t>
            </a:r>
            <a:endParaRPr sz="1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609" name="Google Shape;609;p80" title="apoooo.jpg"/>
          <p:cNvPicPr preferRelativeResize="0"/>
          <p:nvPr/>
        </p:nvPicPr>
        <p:blipFill rotWithShape="1">
          <a:blip r:embed="rId3">
            <a:alphaModFix/>
          </a:blip>
          <a:srcRect l="5597" r="16008"/>
          <a:stretch/>
        </p:blipFill>
        <p:spPr>
          <a:xfrm>
            <a:off x="6102650" y="1263900"/>
            <a:ext cx="3041277" cy="3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2825" y="461427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1"/>
          <p:cNvSpPr txBox="1">
            <a:spLocks noGrp="1"/>
          </p:cNvSpPr>
          <p:nvPr>
            <p:ph type="body" idx="1"/>
          </p:nvPr>
        </p:nvSpPr>
        <p:spPr>
          <a:xfrm>
            <a:off x="0" y="1263900"/>
            <a:ext cx="5453100" cy="3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Wyjście na trening unihokeja do SP nr 3 w Jarocinie,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„Mikołajki na sportowo” – udział: klasy: 3a SPL, 6a SPL, 8A SPU,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8C SPU, 8D SPU, 7A SPU, 8E SPU.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1"/>
          <p:cNvSpPr txBox="1">
            <a:spLocks noGrp="1"/>
          </p:cNvSpPr>
          <p:nvPr>
            <p:ph type="body" idx="2"/>
          </p:nvPr>
        </p:nvSpPr>
        <p:spPr>
          <a:xfrm rot="583">
            <a:off x="209275" y="862287"/>
            <a:ext cx="8844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8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Rywalizacja w ramach integracji  uczniów ZSS z uczniami szkół masowych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617" name="Google Shape;617;p81"/>
          <p:cNvSpPr txBox="1">
            <a:spLocks noGrp="1"/>
          </p:cNvSpPr>
          <p:nvPr>
            <p:ph type="title"/>
          </p:nvPr>
        </p:nvSpPr>
        <p:spPr>
          <a:xfrm>
            <a:off x="311700" y="8565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Osiągnięcia</a:t>
            </a:r>
            <a:endParaRPr/>
          </a:p>
        </p:txBody>
      </p:sp>
      <p:pic>
        <p:nvPicPr>
          <p:cNvPr id="618" name="Google Shape;618;p81" title="qqaqaqaq.jpg"/>
          <p:cNvPicPr preferRelativeResize="0"/>
          <p:nvPr/>
        </p:nvPicPr>
        <p:blipFill rotWithShape="1">
          <a:blip r:embed="rId3">
            <a:alphaModFix/>
          </a:blip>
          <a:srcRect t="10587" b="10579"/>
          <a:stretch/>
        </p:blipFill>
        <p:spPr>
          <a:xfrm>
            <a:off x="5452975" y="1263900"/>
            <a:ext cx="3691023" cy="3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2425" y="4564725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302900"/>
            <a:ext cx="85206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466175" y="2059550"/>
            <a:ext cx="8313600" cy="29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 sz="1300" dirty="0"/>
              <a:t>od 7 roku życia do ukończenia szkoły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 sz="1300" dirty="0"/>
              <a:t>50 uczniów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 sz="1300" dirty="0"/>
              <a:t>6 oddziałów w tym: 2 klasy łączone I-III (w tym 1 dla uczniów ze sprzężonymi niepełnosprawnościami), 3 oddziały łączone dla uczniów z lekką niepełnosprawnością intelektualną klas IV-VIII w tym: 1 łączony klas V-VI dla uczniów ze sprzężonymi niepełnosprawnościami, 1 łączony klas IV-VI bez sprzężeń,  1 łączony klas VI i VII dla uczniów z różnymi niepełnosprawnościami oraz 1 oddział  łączony klasy VII jednorodny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 sz="1300" dirty="0"/>
              <a:t>zgodnie z obowiązującą podstawą programową kształcenia ogólnego</a:t>
            </a:r>
            <a:endParaRPr sz="1300"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 sz="1300" dirty="0"/>
              <a:t>zajęcia rewalidacyjne, zajęcia rozwijające zainteresowania i uzdolnienia, zajęcia z zakresu pomocy psychologiczno - pedagogicznej, język niemiecki</a:t>
            </a:r>
            <a:endParaRPr sz="1300" dirty="0"/>
          </a:p>
        </p:txBody>
      </p:sp>
      <p:sp>
        <p:nvSpPr>
          <p:cNvPr id="115" name="Google Shape;115;p19"/>
          <p:cNvSpPr txBox="1"/>
          <p:nvPr/>
        </p:nvSpPr>
        <p:spPr>
          <a:xfrm>
            <a:off x="595525" y="1237850"/>
            <a:ext cx="65385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Dla uczniów z niepełnosprawnością intelektualną w stopniu lekkim</a:t>
            </a:r>
            <a:endParaRPr sz="2400" b="1"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2"/>
          <p:cNvSpPr txBox="1">
            <a:spLocks noGrp="1"/>
          </p:cNvSpPr>
          <p:nvPr>
            <p:ph type="title"/>
          </p:nvPr>
        </p:nvSpPr>
        <p:spPr>
          <a:xfrm>
            <a:off x="311700" y="282900"/>
            <a:ext cx="8520600" cy="7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>
                <a:latin typeface="Arial"/>
                <a:ea typeface="Arial"/>
                <a:cs typeface="Arial"/>
                <a:sym typeface="Arial"/>
              </a:rPr>
              <a:t>Nabywanie umiejętności edukacyjnych, praktycznych, społecznych: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 txBox="1">
            <a:spLocks noGrp="1"/>
          </p:cNvSpPr>
          <p:nvPr>
            <p:ph type="body" idx="1"/>
          </p:nvPr>
        </p:nvSpPr>
        <p:spPr>
          <a:xfrm>
            <a:off x="0" y="1277475"/>
            <a:ext cx="5445900" cy="38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Wycieczki, rajdy, obozy, pielgrzymki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Obcowanie z kulturą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Działania sportowe, prozdrowotne, z zakresu bezpieczeństwa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Preorientacja zawodowa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Formy warsztatowe, projekty, akcje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Edukacja historyczno-patriotyczna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Uroczystości/ Akademie/Imprezy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Konkursy szkolne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Działania uczniów i nauczycieli podejmowane na rzecz środowiska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Integracja ze środowiskiem lokalnym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82"/>
          <p:cNvPicPr preferRelativeResize="0"/>
          <p:nvPr/>
        </p:nvPicPr>
        <p:blipFill rotWithShape="1">
          <a:blip r:embed="rId3">
            <a:alphaModFix/>
          </a:blip>
          <a:srcRect l="10955" r="10955"/>
          <a:stretch/>
        </p:blipFill>
        <p:spPr>
          <a:xfrm>
            <a:off x="5118700" y="1277475"/>
            <a:ext cx="4025298" cy="386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7650" y="45895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3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300">
                <a:latin typeface="Arial"/>
                <a:ea typeface="Arial"/>
                <a:cs typeface="Arial"/>
                <a:sym typeface="Arial"/>
              </a:rPr>
              <a:t>Efekty kształcenia</a:t>
            </a:r>
            <a:endParaRPr sz="5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3"/>
          <p:cNvSpPr txBox="1">
            <a:spLocks noGrp="1"/>
          </p:cNvSpPr>
          <p:nvPr>
            <p:ph type="body" idx="1"/>
          </p:nvPr>
        </p:nvSpPr>
        <p:spPr>
          <a:xfrm>
            <a:off x="4644675" y="86750"/>
            <a:ext cx="4166400" cy="4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EGZAMIN ÓSMOKLASISTY </a:t>
            </a:r>
            <a:br>
              <a:rPr lang="pl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ZSS W JAROCINIE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Średni wynik uzyskany przez uczniów ZSS: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POLSKI -</a:t>
            </a: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29,5%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MATEMATYKA - 56%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J. NIEMIECKI - 38,5%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4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Wycieczki, rajdy, obozy, pielgrzymki: Jarocin, Gniezno, Rysko, Obra Stara, Żerków, Śmiełów i wiele innych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4" title="gg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8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4" title="rrraj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1875" y="719263"/>
            <a:ext cx="4225828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5"/>
          <p:cNvSpPr txBox="1">
            <a:spLocks noGrp="1"/>
          </p:cNvSpPr>
          <p:nvPr>
            <p:ph type="body" idx="1"/>
          </p:nvPr>
        </p:nvSpPr>
        <p:spPr>
          <a:xfrm>
            <a:off x="128050" y="4682750"/>
            <a:ext cx="8499300" cy="5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Wycieczki, rajdy, obozy, pielgrzymki: Jarocin, Gniezno, Rysko, Obra Stara, Żerków, Śmiełów i wiele innych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5" title="wycieczk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8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85" title="wycieczk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1875" y="719263"/>
            <a:ext cx="4225828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6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Obcowanie z kulturą: kino, teatr, muzeum, wystawy 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i wiele innych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6" title="harcerze2.jpg"/>
          <p:cNvPicPr preferRelativeResize="0"/>
          <p:nvPr/>
        </p:nvPicPr>
        <p:blipFill rotWithShape="1">
          <a:blip r:embed="rId4">
            <a:alphaModFix/>
          </a:blip>
          <a:srcRect t="69" b="59"/>
          <a:stretch/>
        </p:blipFill>
        <p:spPr>
          <a:xfrm>
            <a:off x="199975" y="719213"/>
            <a:ext cx="4225828" cy="31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6" title="kino2.jpg"/>
          <p:cNvPicPr preferRelativeResize="0"/>
          <p:nvPr/>
        </p:nvPicPr>
        <p:blipFill rotWithShape="1">
          <a:blip r:embed="rId5">
            <a:alphaModFix/>
          </a:blip>
          <a:srcRect t="199" b="189"/>
          <a:stretch/>
        </p:blipFill>
        <p:spPr>
          <a:xfrm>
            <a:off x="4701875" y="719263"/>
            <a:ext cx="4225828" cy="31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Działania sportowe, prozdrowotne, z zakresu bezpieczeństwa: szkolenia, spotkania, warsztaty, treningi i wiele innych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7" title="sss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7" cy="316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7" title="spo.jpg"/>
          <p:cNvPicPr preferRelativeResize="0"/>
          <p:nvPr/>
        </p:nvPicPr>
        <p:blipFill rotWithShape="1">
          <a:blip r:embed="rId5">
            <a:alphaModFix/>
          </a:blip>
          <a:srcRect l="5562" r="5571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8"/>
          <p:cNvSpPr txBox="1">
            <a:spLocks noGrp="1"/>
          </p:cNvSpPr>
          <p:nvPr>
            <p:ph type="body" idx="1"/>
          </p:nvPr>
        </p:nvSpPr>
        <p:spPr>
          <a:xfrm>
            <a:off x="103425" y="4521400"/>
            <a:ext cx="8594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Działania sportowe, prozdrowotne, z zakresu bezpieczeństwa: szkolenia, spotkania, warsztaty, treningi i wiele innych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8" title="prof.jpg"/>
          <p:cNvPicPr preferRelativeResize="0"/>
          <p:nvPr/>
        </p:nvPicPr>
        <p:blipFill rotWithShape="1">
          <a:blip r:embed="rId4">
            <a:alphaModFix/>
          </a:blip>
          <a:srcRect t="21875" b="21875"/>
          <a:stretch/>
        </p:blipFill>
        <p:spPr>
          <a:xfrm>
            <a:off x="199975" y="719213"/>
            <a:ext cx="4225829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88" title="profil.jpg"/>
          <p:cNvPicPr preferRelativeResize="0"/>
          <p:nvPr/>
        </p:nvPicPr>
        <p:blipFill rotWithShape="1">
          <a:blip r:embed="rId5">
            <a:alphaModFix/>
          </a:blip>
          <a:srcRect t="21875" b="21875"/>
          <a:stretch/>
        </p:blipFill>
        <p:spPr>
          <a:xfrm>
            <a:off x="4701875" y="719263"/>
            <a:ext cx="4225829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89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Preorientacja zawodowa: praktyki wspomagane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9" title="1711-20295-800x600.jpg"/>
          <p:cNvPicPr preferRelativeResize="0"/>
          <p:nvPr/>
        </p:nvPicPr>
        <p:blipFill rotWithShape="1">
          <a:blip r:embed="rId4">
            <a:alphaModFix/>
          </a:blip>
          <a:srcRect l="248" r="248"/>
          <a:stretch/>
        </p:blipFill>
        <p:spPr>
          <a:xfrm>
            <a:off x="199975" y="719213"/>
            <a:ext cx="4225828" cy="31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9" title="1711-20302-800x600.jpg"/>
          <p:cNvPicPr preferRelativeResize="0"/>
          <p:nvPr/>
        </p:nvPicPr>
        <p:blipFill rotWithShape="1">
          <a:blip r:embed="rId5">
            <a:alphaModFix/>
          </a:blip>
          <a:srcRect l="248" r="248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0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Preorientacja zawodowa: praktyki wspomagane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90" title="p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8" cy="31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90" title="prsk.jpg"/>
          <p:cNvPicPr preferRelativeResize="0"/>
          <p:nvPr/>
        </p:nvPicPr>
        <p:blipFill rotWithShape="1">
          <a:blip r:embed="rId5">
            <a:alphaModFix/>
          </a:blip>
          <a:srcRect t="2480" b="41270"/>
          <a:stretch/>
        </p:blipFill>
        <p:spPr>
          <a:xfrm>
            <a:off x="4701875" y="719263"/>
            <a:ext cx="4225829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1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Preorientacja zawodowa: praktyki wspomagane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1" title="prrrrtt.jpg"/>
          <p:cNvPicPr preferRelativeResize="0"/>
          <p:nvPr/>
        </p:nvPicPr>
        <p:blipFill rotWithShape="1">
          <a:blip r:embed="rId4">
            <a:alphaModFix/>
          </a:blip>
          <a:srcRect t="21875" b="21875"/>
          <a:stretch/>
        </p:blipFill>
        <p:spPr>
          <a:xfrm>
            <a:off x="199975" y="719213"/>
            <a:ext cx="4225829" cy="31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1" title="prrr.jpg"/>
          <p:cNvPicPr preferRelativeResize="0"/>
          <p:nvPr/>
        </p:nvPicPr>
        <p:blipFill rotWithShape="1">
          <a:blip r:embed="rId5">
            <a:alphaModFix/>
          </a:blip>
          <a:srcRect b="4752"/>
          <a:stretch/>
        </p:blipFill>
        <p:spPr>
          <a:xfrm>
            <a:off x="4701875" y="719263"/>
            <a:ext cx="4225829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25" y="298800"/>
            <a:ext cx="85206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Podstawowa Specjalna 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95525" y="2703825"/>
            <a:ext cx="7953000" cy="2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7 roku życia do ukończenia szkoły, nie dłużej niż do 20 roku życia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59 uczniów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13 oddziałów klas łączonych, w tym 9 oddziałów dla uczniów z niepełnosprawnościami sprzężonymi 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zgodnie z obowiązującą podstawą programową kształcenia ogólnego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zajęcia rewalidacyjne, zajęcia z zakresu pomocy psychologiczno - pedagogicznej, zajęcia rozwijające zainteresowania i uzdolnienia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597300" y="1491050"/>
            <a:ext cx="65484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Dla uczniów z niepełnosprawnością intelektualną w stopniu umiarkowanym 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lub znacznym</a:t>
            </a:r>
            <a:endParaRPr sz="2400" b="1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2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Formy warsztatowe, projekty, akcje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2" title="wwwa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6" cy="31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2" title="aaaaaq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1875" y="719263"/>
            <a:ext cx="4225827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3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Formy warsztatowe, projekty, akcje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3" title="aa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6" cy="31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3" title="zazazazaza.jpg"/>
          <p:cNvPicPr preferRelativeResize="0"/>
          <p:nvPr/>
        </p:nvPicPr>
        <p:blipFill rotWithShape="1">
          <a:blip r:embed="rId5">
            <a:alphaModFix/>
          </a:blip>
          <a:srcRect l="5665" r="5665"/>
          <a:stretch/>
        </p:blipFill>
        <p:spPr>
          <a:xfrm>
            <a:off x="4701875" y="719263"/>
            <a:ext cx="4225828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4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Formy warsztatowe, projekty, akcje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94" title="warszt.jpg"/>
          <p:cNvPicPr preferRelativeResize="0"/>
          <p:nvPr/>
        </p:nvPicPr>
        <p:blipFill rotWithShape="1">
          <a:blip r:embed="rId4">
            <a:alphaModFix/>
          </a:blip>
          <a:srcRect t="20189" b="20183"/>
          <a:stretch/>
        </p:blipFill>
        <p:spPr>
          <a:xfrm>
            <a:off x="199975" y="719213"/>
            <a:ext cx="4225825" cy="31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94" title="war.jpg"/>
          <p:cNvPicPr preferRelativeResize="0"/>
          <p:nvPr/>
        </p:nvPicPr>
        <p:blipFill rotWithShape="1">
          <a:blip r:embed="rId5">
            <a:alphaModFix/>
          </a:blip>
          <a:srcRect t="189" b="189"/>
          <a:stretch/>
        </p:blipFill>
        <p:spPr>
          <a:xfrm>
            <a:off x="4701875" y="719263"/>
            <a:ext cx="4225827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5"/>
          <p:cNvSpPr txBox="1">
            <a:spLocks noGrp="1"/>
          </p:cNvSpPr>
          <p:nvPr>
            <p:ph type="body" idx="1"/>
          </p:nvPr>
        </p:nvSpPr>
        <p:spPr>
          <a:xfrm>
            <a:off x="0" y="4521400"/>
            <a:ext cx="89277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Arial"/>
                <a:ea typeface="Arial"/>
                <a:cs typeface="Arial"/>
                <a:sym typeface="Arial"/>
              </a:rPr>
              <a:t>Formy warsztatowe, projekty, akcje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95" title="swswwssww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9" cy="31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95" title="aqaqaqa.jpg"/>
          <p:cNvPicPr preferRelativeResize="0"/>
          <p:nvPr/>
        </p:nvPicPr>
        <p:blipFill rotWithShape="1">
          <a:blip r:embed="rId5">
            <a:alphaModFix/>
          </a:blip>
          <a:srcRect b="43750"/>
          <a:stretch/>
        </p:blipFill>
        <p:spPr>
          <a:xfrm>
            <a:off x="4701875" y="719263"/>
            <a:ext cx="4225828" cy="31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6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Edukacja historyczno - patriotyczna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96" title="pamięta2.jpg"/>
          <p:cNvPicPr preferRelativeResize="0"/>
          <p:nvPr/>
        </p:nvPicPr>
        <p:blipFill rotWithShape="1">
          <a:blip r:embed="rId4">
            <a:alphaModFix/>
          </a:blip>
          <a:srcRect t="9028" b="34722"/>
          <a:stretch/>
        </p:blipFill>
        <p:spPr>
          <a:xfrm>
            <a:off x="199975" y="719213"/>
            <a:ext cx="4225828" cy="316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96" title="aqqaqaqa.jpg"/>
          <p:cNvPicPr preferRelativeResize="0"/>
          <p:nvPr/>
        </p:nvPicPr>
        <p:blipFill rotWithShape="1">
          <a:blip r:embed="rId5">
            <a:alphaModFix/>
          </a:blip>
          <a:srcRect l="5562" r="5571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7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Edukacja historyczno-patriotyczna: projekty, wyjścia, apele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7" title="nieeeepod.jpg"/>
          <p:cNvPicPr preferRelativeResize="0"/>
          <p:nvPr/>
        </p:nvPicPr>
        <p:blipFill rotWithShape="1">
          <a:blip r:embed="rId4">
            <a:alphaModFix/>
          </a:blip>
          <a:srcRect l="5665" r="5665"/>
          <a:stretch/>
        </p:blipFill>
        <p:spPr>
          <a:xfrm>
            <a:off x="199975" y="719213"/>
            <a:ext cx="4225828" cy="316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97" title="niepodl.jpg"/>
          <p:cNvPicPr preferRelativeResize="0"/>
          <p:nvPr/>
        </p:nvPicPr>
        <p:blipFill rotWithShape="1">
          <a:blip r:embed="rId5">
            <a:alphaModFix/>
          </a:blip>
          <a:srcRect l="11342" t="1230" r="6824" b="-1230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8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Edukacja historyczno-patriotyczna: projekty, wyjścia, apele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8" title="nieeeee.jpg"/>
          <p:cNvPicPr preferRelativeResize="0"/>
          <p:nvPr/>
        </p:nvPicPr>
        <p:blipFill rotWithShape="1">
          <a:blip r:embed="rId4">
            <a:alphaModFix/>
          </a:blip>
          <a:srcRect l="17653" r="6513"/>
          <a:stretch/>
        </p:blipFill>
        <p:spPr>
          <a:xfrm>
            <a:off x="199975" y="719213"/>
            <a:ext cx="4225828" cy="31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8" title="pat.jpg"/>
          <p:cNvPicPr preferRelativeResize="0"/>
          <p:nvPr/>
        </p:nvPicPr>
        <p:blipFill rotWithShape="1">
          <a:blip r:embed="rId5">
            <a:alphaModFix/>
          </a:blip>
          <a:srcRect l="5563" r="5563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9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Uroczystości, Akademie, Apele, Konkursy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9" title="WOSP.jpg"/>
          <p:cNvPicPr preferRelativeResize="0"/>
          <p:nvPr/>
        </p:nvPicPr>
        <p:blipFill rotWithShape="1">
          <a:blip r:embed="rId4">
            <a:alphaModFix/>
          </a:blip>
          <a:srcRect l="12665" r="12657"/>
          <a:stretch/>
        </p:blipFill>
        <p:spPr>
          <a:xfrm>
            <a:off x="199975" y="719213"/>
            <a:ext cx="4225828" cy="31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99" title="1663-19853-800x600.jpg"/>
          <p:cNvPicPr preferRelativeResize="0"/>
          <p:nvPr/>
        </p:nvPicPr>
        <p:blipFill rotWithShape="1">
          <a:blip r:embed="rId5">
            <a:alphaModFix/>
          </a:blip>
          <a:srcRect l="10329" r="10337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0"/>
          <p:cNvSpPr txBox="1">
            <a:spLocks noGrp="1"/>
          </p:cNvSpPr>
          <p:nvPr>
            <p:ph type="body" idx="1"/>
          </p:nvPr>
        </p:nvSpPr>
        <p:spPr>
          <a:xfrm>
            <a:off x="128050" y="4521400"/>
            <a:ext cx="84993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Arial"/>
                <a:ea typeface="Arial"/>
                <a:cs typeface="Arial"/>
                <a:sym typeface="Arial"/>
              </a:rPr>
              <a:t>Uroczystości, Akademie, Apele, Konkursy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00" title="qqqq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975" y="719213"/>
            <a:ext cx="4225828" cy="316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00" title="qqq.jpg"/>
          <p:cNvPicPr preferRelativeResize="0"/>
          <p:nvPr/>
        </p:nvPicPr>
        <p:blipFill rotWithShape="1">
          <a:blip r:embed="rId5">
            <a:alphaModFix/>
          </a:blip>
          <a:srcRect l="248" r="248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1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i wiele, wiele innych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01" title="ww.jpg"/>
          <p:cNvPicPr preferRelativeResize="0"/>
          <p:nvPr/>
        </p:nvPicPr>
        <p:blipFill rotWithShape="1">
          <a:blip r:embed="rId4">
            <a:alphaModFix/>
          </a:blip>
          <a:srcRect t="28630" b="15119"/>
          <a:stretch/>
        </p:blipFill>
        <p:spPr>
          <a:xfrm>
            <a:off x="199975" y="719213"/>
            <a:ext cx="4225827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1" title="wwww.jpg"/>
          <p:cNvPicPr preferRelativeResize="0"/>
          <p:nvPr/>
        </p:nvPicPr>
        <p:blipFill rotWithShape="1">
          <a:blip r:embed="rId5">
            <a:alphaModFix/>
          </a:blip>
          <a:srcRect l="248" r="248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1500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Szkoła Specjalna Przysposabiająca Do Pracy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im. UNICEF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595500" y="2766125"/>
            <a:ext cx="7953000" cy="19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od ukończenia szkoły podstawowej do ukończenia szkoły lub 24 roku życia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43 uczniów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8 oddziałów, w tym 5 dla uczniów z niepełnosprawnościami sprzężonymi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zgodnie z obowiązującą podstawą programową kształcenia ogólnego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zajęcia rewalidacyjne, zajęcia z zakresu pomocy psychologiczno - pedagogicznej, zajęcia rozwijające zainteresowania i uzdolnienia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597300" y="1429625"/>
            <a:ext cx="7953000" cy="13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Dla uczniów z niepełnosprawnością intelektualną </a:t>
            </a:r>
            <a:br>
              <a:rPr lang="pl" sz="2400" b="1"/>
            </a:br>
            <a:r>
              <a:rPr lang="pl" sz="2400" b="1"/>
              <a:t>w stopniu umiarkowanym lub znacznym oraz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/>
              <a:t>z niepełnosprawnościami sprzężonymi</a:t>
            </a:r>
            <a:endParaRPr sz="2400" b="1"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i wiele, wiele innych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02" title="eeee.jpg"/>
          <p:cNvPicPr preferRelativeResize="0"/>
          <p:nvPr/>
        </p:nvPicPr>
        <p:blipFill rotWithShape="1">
          <a:blip r:embed="rId4">
            <a:alphaModFix/>
          </a:blip>
          <a:srcRect t="16000" b="16000"/>
          <a:stretch/>
        </p:blipFill>
        <p:spPr>
          <a:xfrm>
            <a:off x="199975" y="719213"/>
            <a:ext cx="4225827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02" title="qwqwqwqwq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1875" y="719263"/>
            <a:ext cx="4225828" cy="31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3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700">
                <a:latin typeface="Arial"/>
                <a:ea typeface="Arial"/>
                <a:cs typeface="Arial"/>
                <a:sym typeface="Arial"/>
              </a:rPr>
              <a:t>i wiele, wiele innych</a:t>
            </a:r>
            <a:endParaRPr sz="3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03" title="zzzzzz.jpg"/>
          <p:cNvPicPr preferRelativeResize="0"/>
          <p:nvPr/>
        </p:nvPicPr>
        <p:blipFill rotWithShape="1">
          <a:blip r:embed="rId4">
            <a:alphaModFix/>
          </a:blip>
          <a:srcRect t="21875" b="21875"/>
          <a:stretch/>
        </p:blipFill>
        <p:spPr>
          <a:xfrm>
            <a:off x="199975" y="719213"/>
            <a:ext cx="4225827" cy="31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03" title="wwww.jpg"/>
          <p:cNvPicPr preferRelativeResize="0"/>
          <p:nvPr/>
        </p:nvPicPr>
        <p:blipFill rotWithShape="1">
          <a:blip r:embed="rId5">
            <a:alphaModFix/>
          </a:blip>
          <a:srcRect l="248" r="248"/>
          <a:stretch/>
        </p:blipFill>
        <p:spPr>
          <a:xfrm>
            <a:off x="4701875" y="719263"/>
            <a:ext cx="4225828" cy="31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4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>
                <a:latin typeface="Arial"/>
                <a:ea typeface="Arial"/>
                <a:cs typeface="Arial"/>
                <a:sym typeface="Arial"/>
              </a:rPr>
              <a:t>Integracja </a:t>
            </a:r>
            <a:br>
              <a:rPr lang="pl" sz="5000">
                <a:latin typeface="Arial"/>
                <a:ea typeface="Arial"/>
                <a:cs typeface="Arial"/>
                <a:sym typeface="Arial"/>
              </a:rPr>
            </a:br>
            <a:r>
              <a:rPr lang="pl" sz="5000">
                <a:latin typeface="Arial"/>
                <a:ea typeface="Arial"/>
                <a:cs typeface="Arial"/>
                <a:sym typeface="Arial"/>
              </a:rPr>
              <a:t>i współpraca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04"/>
          <p:cNvSpPr txBox="1">
            <a:spLocks noGrp="1"/>
          </p:cNvSpPr>
          <p:nvPr>
            <p:ph type="body" idx="1"/>
          </p:nvPr>
        </p:nvSpPr>
        <p:spPr>
          <a:xfrm>
            <a:off x="4740900" y="100850"/>
            <a:ext cx="4250700" cy="4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Poradnia Psychologiczno – Pedagogiczna </a:t>
            </a:r>
            <a:b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Jarocinie, w Środzie Wlkp.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Stowarzyszenie „Tacy Sami”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Fundacja „Ogród marzeń”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Kino  „Echo” oraz Stowarzyszenie XXI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Lions Club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 Jarocin, GOPS w Jaraczewie, Nowym Mieście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PCPR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Jarocin Sport Sp. z o. o.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Cech Rzemiosł Różnych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UNICEF Polska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Hufiec ZHP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Santander Bank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Bank Spółdzielczy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PTTK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Nadleśnictwo Jarocin, Czeszewo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KPP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Straż Pożarna w Jarocinie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Prasa lokalna – „Gazeta Jarocińska”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Kurkowe Bractwo Strzeleckie Jarocin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1" name="Google Shape;80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5"/>
          <p:cNvSpPr txBox="1">
            <a:spLocks noGrp="1"/>
          </p:cNvSpPr>
          <p:nvPr>
            <p:ph type="body" idx="1"/>
          </p:nvPr>
        </p:nvSpPr>
        <p:spPr>
          <a:xfrm>
            <a:off x="0" y="4626700"/>
            <a:ext cx="91440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latin typeface="Arial"/>
                <a:ea typeface="Arial"/>
                <a:cs typeface="Arial"/>
                <a:sym typeface="Arial"/>
              </a:rPr>
              <a:t>Współpraca ZSS ze Stowarzyszeniem Przyjaciół ZSS “TACY SAMI”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latin typeface="Arial"/>
                <a:ea typeface="Arial"/>
                <a:cs typeface="Arial"/>
                <a:sym typeface="Arial"/>
              </a:rPr>
              <a:t>ZAJĘCIA POLISENSORYCZNE (WWRD) główny darczyńca: LIONS CLUB JAROCIN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latin typeface="Arial"/>
                <a:ea typeface="Arial"/>
                <a:cs typeface="Arial"/>
                <a:sym typeface="Arial"/>
              </a:rPr>
              <a:t> 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7" name="Google Shape;80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05"/>
          <p:cNvPicPr preferRelativeResize="0"/>
          <p:nvPr/>
        </p:nvPicPr>
        <p:blipFill rotWithShape="1">
          <a:blip r:embed="rId4">
            <a:alphaModFix/>
          </a:blip>
          <a:srcRect t="14133" b="14125"/>
          <a:stretch/>
        </p:blipFill>
        <p:spPr>
          <a:xfrm>
            <a:off x="4666475" y="750321"/>
            <a:ext cx="4191873" cy="314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05"/>
          <p:cNvPicPr preferRelativeResize="0"/>
          <p:nvPr/>
        </p:nvPicPr>
        <p:blipFill rotWithShape="1">
          <a:blip r:embed="rId5">
            <a:alphaModFix/>
          </a:blip>
          <a:srcRect l="4396" r="4396"/>
          <a:stretch/>
        </p:blipFill>
        <p:spPr>
          <a:xfrm>
            <a:off x="311700" y="750325"/>
            <a:ext cx="4191873" cy="314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6"/>
          <p:cNvSpPr txBox="1">
            <a:spLocks noGrp="1"/>
          </p:cNvSpPr>
          <p:nvPr>
            <p:ph type="body" idx="1"/>
          </p:nvPr>
        </p:nvSpPr>
        <p:spPr>
          <a:xfrm>
            <a:off x="0" y="4626700"/>
            <a:ext cx="91440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latin typeface="Arial"/>
                <a:ea typeface="Arial"/>
                <a:cs typeface="Arial"/>
                <a:sym typeface="Arial"/>
              </a:rPr>
              <a:t>Współpraca ZSS ze Stowarzyszeniem Przyjaciół ZSS “TACY SAMI”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>
                <a:latin typeface="Arial"/>
                <a:ea typeface="Arial"/>
                <a:cs typeface="Arial"/>
                <a:sym typeface="Arial"/>
              </a:rPr>
              <a:t>ZAJĘCIA POLISENSORYCZNE (WWRD) główny darczyńca: LIONS CLUB JAROCIN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 b="1">
                <a:latin typeface="Arial"/>
                <a:ea typeface="Arial"/>
                <a:cs typeface="Arial"/>
                <a:sym typeface="Arial"/>
              </a:rPr>
              <a:t> 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06" title="wwrd1.jpg"/>
          <p:cNvPicPr preferRelativeResize="0"/>
          <p:nvPr/>
        </p:nvPicPr>
        <p:blipFill rotWithShape="1">
          <a:blip r:embed="rId4">
            <a:alphaModFix/>
          </a:blip>
          <a:srcRect l="-2020" r="2020" b="46988"/>
          <a:stretch/>
        </p:blipFill>
        <p:spPr>
          <a:xfrm>
            <a:off x="4666475" y="750321"/>
            <a:ext cx="4191874" cy="314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06" title="ww.jpg"/>
          <p:cNvPicPr preferRelativeResize="0"/>
          <p:nvPr/>
        </p:nvPicPr>
        <p:blipFill rotWithShape="1">
          <a:blip r:embed="rId5">
            <a:alphaModFix/>
          </a:blip>
          <a:srcRect t="14073" b="32579"/>
          <a:stretch/>
        </p:blipFill>
        <p:spPr>
          <a:xfrm>
            <a:off x="311700" y="750325"/>
            <a:ext cx="4191874" cy="314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07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 b="1">
                <a:latin typeface="Arial"/>
                <a:ea typeface="Arial"/>
                <a:cs typeface="Arial"/>
                <a:sym typeface="Arial"/>
              </a:rPr>
              <a:t>Integracja i współpraca z Radą Rodziców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3" name="Google Shape;82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07" title="rr2.jpg"/>
          <p:cNvPicPr preferRelativeResize="0"/>
          <p:nvPr/>
        </p:nvPicPr>
        <p:blipFill rotWithShape="1">
          <a:blip r:embed="rId4">
            <a:alphaModFix/>
          </a:blip>
          <a:srcRect l="5412" r="5421"/>
          <a:stretch/>
        </p:blipFill>
        <p:spPr>
          <a:xfrm>
            <a:off x="4666475" y="750321"/>
            <a:ext cx="4191872" cy="314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07" title="rr.jpg"/>
          <p:cNvPicPr preferRelativeResize="0"/>
          <p:nvPr/>
        </p:nvPicPr>
        <p:blipFill rotWithShape="1">
          <a:blip r:embed="rId5">
            <a:alphaModFix/>
          </a:blip>
          <a:srcRect l="-1110" t="4239" r="1110" b="15011"/>
          <a:stretch/>
        </p:blipFill>
        <p:spPr>
          <a:xfrm>
            <a:off x="311700" y="750325"/>
            <a:ext cx="4191871" cy="314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8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 b="1">
                <a:latin typeface="Arial"/>
                <a:ea typeface="Arial"/>
                <a:cs typeface="Arial"/>
                <a:sym typeface="Arial"/>
              </a:rPr>
              <a:t>Integracja i współpraca z Radą Rodziców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08" title="rrt.jpg"/>
          <p:cNvPicPr preferRelativeResize="0"/>
          <p:nvPr/>
        </p:nvPicPr>
        <p:blipFill rotWithShape="1">
          <a:blip r:embed="rId4">
            <a:alphaModFix/>
          </a:blip>
          <a:srcRect t="7627" b="7619"/>
          <a:stretch/>
        </p:blipFill>
        <p:spPr>
          <a:xfrm>
            <a:off x="4666475" y="750321"/>
            <a:ext cx="4191872" cy="314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08" title="rr1.jpg"/>
          <p:cNvPicPr preferRelativeResize="0"/>
          <p:nvPr/>
        </p:nvPicPr>
        <p:blipFill rotWithShape="1">
          <a:blip r:embed="rId5">
            <a:alphaModFix/>
          </a:blip>
          <a:srcRect t="-767" b="24768"/>
          <a:stretch/>
        </p:blipFill>
        <p:spPr>
          <a:xfrm>
            <a:off x="311700" y="750325"/>
            <a:ext cx="4191870" cy="314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09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 b="1">
                <a:latin typeface="Arial"/>
                <a:ea typeface="Arial"/>
                <a:cs typeface="Arial"/>
                <a:sym typeface="Arial"/>
              </a:rPr>
              <a:t>Integracja i współpraca z Radą Rodziców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9" name="Google Shape;83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09" title="rr3.jpg"/>
          <p:cNvPicPr preferRelativeResize="0"/>
          <p:nvPr/>
        </p:nvPicPr>
        <p:blipFill rotWithShape="1">
          <a:blip r:embed="rId4">
            <a:alphaModFix/>
          </a:blip>
          <a:srcRect t="690" b="680"/>
          <a:stretch/>
        </p:blipFill>
        <p:spPr>
          <a:xfrm>
            <a:off x="4666475" y="750321"/>
            <a:ext cx="4191872" cy="314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09" title="rr5.jpg"/>
          <p:cNvPicPr preferRelativeResize="0"/>
          <p:nvPr/>
        </p:nvPicPr>
        <p:blipFill rotWithShape="1">
          <a:blip r:embed="rId5">
            <a:alphaModFix/>
          </a:blip>
          <a:srcRect l="6415" r="6415"/>
          <a:stretch/>
        </p:blipFill>
        <p:spPr>
          <a:xfrm>
            <a:off x="311700" y="750325"/>
            <a:ext cx="4191870" cy="314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 b="1">
                <a:latin typeface="Arial"/>
                <a:ea typeface="Arial"/>
                <a:cs typeface="Arial"/>
                <a:sym typeface="Arial"/>
              </a:rPr>
              <a:t>Integracja i współpraca z Radą Rodziców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0" title="rr6.jpg"/>
          <p:cNvPicPr preferRelativeResize="0"/>
          <p:nvPr/>
        </p:nvPicPr>
        <p:blipFill rotWithShape="1">
          <a:blip r:embed="rId4">
            <a:alphaModFix/>
          </a:blip>
          <a:srcRect l="5587" r="5578"/>
          <a:stretch/>
        </p:blipFill>
        <p:spPr>
          <a:xfrm>
            <a:off x="4666475" y="750321"/>
            <a:ext cx="4191872" cy="314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10" title="rr4.jpg"/>
          <p:cNvPicPr preferRelativeResize="0"/>
          <p:nvPr/>
        </p:nvPicPr>
        <p:blipFill rotWithShape="1">
          <a:blip r:embed="rId5">
            <a:alphaModFix/>
          </a:blip>
          <a:srcRect l="5587" r="5578"/>
          <a:stretch/>
        </p:blipFill>
        <p:spPr>
          <a:xfrm>
            <a:off x="311700" y="750325"/>
            <a:ext cx="4191872" cy="314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1"/>
          <p:cNvSpPr txBox="1">
            <a:spLocks noGrp="1"/>
          </p:cNvSpPr>
          <p:nvPr>
            <p:ph type="title"/>
          </p:nvPr>
        </p:nvSpPr>
        <p:spPr>
          <a:xfrm>
            <a:off x="289600" y="642550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>
                <a:latin typeface="Arial"/>
                <a:ea typeface="Arial"/>
                <a:cs typeface="Arial"/>
                <a:sym typeface="Arial"/>
              </a:rPr>
              <a:t>Działania wychowawczo-profilaktyczne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11"/>
          <p:cNvSpPr txBox="1">
            <a:spLocks noGrp="1"/>
          </p:cNvSpPr>
          <p:nvPr>
            <p:ph type="body" idx="1"/>
          </p:nvPr>
        </p:nvSpPr>
        <p:spPr>
          <a:xfrm>
            <a:off x="4644675" y="111825"/>
            <a:ext cx="4166400" cy="46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Zespół Szkół Specjalnych prowadził wielorakie działania wychowawczo – profilaktyczne w oparciu </a:t>
            </a:r>
            <a:b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Szkolny Program Wychowawczo Profilaktyczny ZSS.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Kształtowane są umiejętności z zakresu poniższych sfer: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intelektualna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emocjonalna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społeczna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fizyczna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aksjologiczna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200" y="4626700"/>
            <a:ext cx="364399" cy="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3571</Words>
  <Application>Microsoft Office PowerPoint</Application>
  <PresentationFormat>Pokaz na ekranie (16:9)</PresentationFormat>
  <Paragraphs>623</Paragraphs>
  <Slides>101</Slides>
  <Notes>101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101</vt:i4>
      </vt:variant>
    </vt:vector>
  </HeadingPairs>
  <TitlesOfParts>
    <vt:vector size="105" baseType="lpstr">
      <vt:lpstr>Arial</vt:lpstr>
      <vt:lpstr>Merriweather</vt:lpstr>
      <vt:lpstr>Roboto</vt:lpstr>
      <vt:lpstr>Paradigm</vt:lpstr>
      <vt:lpstr>ZESPÓŁ SZKÓŁ SPECJALNYCH W JAROCINIE</vt:lpstr>
      <vt:lpstr>Prezentacja programu PowerPoint</vt:lpstr>
      <vt:lpstr>Szkoła Podstawowa Specjalna im. UNICEF</vt:lpstr>
      <vt:lpstr>Szkoła Podstawowa Specjalna im. UNICEF</vt:lpstr>
      <vt:lpstr>Szkoła Podstawowa Specjalna im. UNICEF</vt:lpstr>
      <vt:lpstr>Szkoła Podstawowa Specjalna im. UNICEF</vt:lpstr>
      <vt:lpstr>Szkoła Podstawowa Specjalna im. UNICEF</vt:lpstr>
      <vt:lpstr>Szkoła Podstawowa Specjalna im. UNICEF</vt:lpstr>
      <vt:lpstr>Szkoła Specjalna Przysposabiająca Do Pracy im. UNICEF</vt:lpstr>
      <vt:lpstr>Zajęcia pozalekcyjne w ZSS w Jarocinie</vt:lpstr>
      <vt:lpstr>Zajęcia pozalekcyjne w ZSS w Jarocinie: 56 WDH NS JAGÓDKI  </vt:lpstr>
      <vt:lpstr>Zajęcia pozalekcyjne w ZSS w Jarocinie: KLUB SZKÓŁ UNICEF  </vt:lpstr>
      <vt:lpstr>Zajęcia pozalekcyjne w ZSS w Jarocinie: SKKT  </vt:lpstr>
      <vt:lpstr>Zajęcia pozalekcyjne w ZSS w Jarocinie: SZKOLNY KLUB EUROPEJSKI  </vt:lpstr>
      <vt:lpstr>Zajęcia pozalekcyjne w ZSS w Jarocinie: KOŁO TEATRALNE “TACY SAMI”  </vt:lpstr>
      <vt:lpstr>Zajęcia pozalekcyjne w ZSS w Jarocinie: SEKCJA OLIMPIAD SPECJALNYCH  </vt:lpstr>
      <vt:lpstr>Zajęcia pozalekcyjne w ZSS w Jarocinie: KLUB “URODA I HIGIENA”  </vt:lpstr>
      <vt:lpstr>Zajęcia pozalekcyjne w ZSS w Jarocinie: KÓŁKO TANECZNE  </vt:lpstr>
      <vt:lpstr>Zajęcia pozalekcyjne w ZSS w Jarocinie: ZAJĘCIA BASENOWE  </vt:lpstr>
      <vt:lpstr>Zajęcia pozalekcyjne w ZSS w Jarocinie: Zajęcia stymulujące umiejętności społeczne, Zajęcia stymulujące aktywność osobistą i społeczną, Zajęcia stymulujące aktywność i kreatywność,  Koło przedmiotowe: humanistyczne  </vt:lpstr>
      <vt:lpstr>Zajęcia pozalekcyjne w ZSS w Jarocinie: Zajęcia stymulujące umiejętności społeczne, Zajęcia stymulujące aktywność osobistą i społeczną, Zajęcia stymulujące aktywność i kreatywność,  Koło przedmiotowe: humanistyczne  </vt:lpstr>
      <vt:lpstr>Zajęcia pozalekcyjne w ZSS w Jarocinie: POLISENSORYCZNE WWRD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Baza szkoły parter </vt:lpstr>
      <vt:lpstr>Baza szkoły I piętro </vt:lpstr>
      <vt:lpstr>Baza szkoły II piętro </vt:lpstr>
      <vt:lpstr>Baza szkoły pawilon </vt:lpstr>
      <vt:lpstr>Baza szkoły teren przy szkole </vt:lpstr>
      <vt:lpstr>Baza szkoły wyposażenie </vt:lpstr>
      <vt:lpstr>Prezentacja programu PowerPoint</vt:lpstr>
      <vt:lpstr>Prezentacja programu PowerPoint</vt:lpstr>
      <vt:lpstr>Prezentacja programu PowerPoint</vt:lpstr>
      <vt:lpstr>Prezentacja programu PowerPoint</vt:lpstr>
      <vt:lpstr>Sala polisensoryczna w ZSS </vt:lpstr>
      <vt:lpstr>Sala polisensoryczna w ZSS </vt:lpstr>
      <vt:lpstr>Sala polisensoryczna w ZSS </vt:lpstr>
      <vt:lpstr>Prezentacja programu PowerPoint</vt:lpstr>
      <vt:lpstr>Nauczyciele z uwzględnieniem stopnia awansu zawodowego</vt:lpstr>
      <vt:lpstr>Nauczyciele z uwzględnieniem kwalifikacji zawodowych</vt:lpstr>
      <vt:lpstr>Nauczyciele z uwzględnieniem kwalifikacji zawodowych</vt:lpstr>
      <vt:lpstr>Nauczyciele z uwzględnieniem kwalifikacji zawodowych</vt:lpstr>
      <vt:lpstr>Doskonalenie zawodowe nauczycieli </vt:lpstr>
      <vt:lpstr>Doskonalenie zawodowe nauczycieli </vt:lpstr>
      <vt:lpstr>Doskonalenie zawodowe nauczycieli </vt:lpstr>
      <vt:lpstr>Doskonalenie zawodowe nauczycieli </vt:lpstr>
      <vt:lpstr>Nagrodzeni nauczyciele  ZSS w Jarocinie</vt:lpstr>
      <vt:lpstr>Działalność: organizowanie imprez, warsztatów, wycieczek  dla uczniów</vt:lpstr>
      <vt:lpstr>Działalność: udział  w ogólnopolskich akcjach</vt:lpstr>
      <vt:lpstr>Działalność: działania z zakresu edukacji zdrowotnej i rozwijania sprawności fizycznej</vt:lpstr>
      <vt:lpstr>Działalność: preorientacja zawodowa, praktyki wspomagane dla uczniów szkoły przysposabiającej do pracy</vt:lpstr>
      <vt:lpstr>Działalność: spotkania bożonarodzeniowe</vt:lpstr>
      <vt:lpstr>Działalność: współpraca  ze sponsorami  i sympatykami</vt:lpstr>
      <vt:lpstr>Działalność: Innowacje w ZSS</vt:lpstr>
      <vt:lpstr>Działalność: Szkolenia dla rodziców</vt:lpstr>
      <vt:lpstr>Program wsparcia  dla rodzin: „Za  życiem”</vt:lpstr>
      <vt:lpstr>Program wsparcia  dla rodzin: „Za  życiem”</vt:lpstr>
      <vt:lpstr>Osiągnięcia uczniów  ZSS w Jarocinie</vt:lpstr>
      <vt:lpstr>Osiągnięcia</vt:lpstr>
      <vt:lpstr>Osiągnięcia</vt:lpstr>
      <vt:lpstr>Osiągnięcia</vt:lpstr>
      <vt:lpstr>Osiągnięcia</vt:lpstr>
      <vt:lpstr>Osiągnięcia</vt:lpstr>
      <vt:lpstr>Osiągnięcia</vt:lpstr>
      <vt:lpstr>Nabywanie umiejętności edukacyjnych, praktycznych, społecznych:</vt:lpstr>
      <vt:lpstr>Efekty kształcenia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Integracja  i współpraca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wychowawczo-profilaktyczne</vt:lpstr>
      <vt:lpstr>Bezpieczeństwo w szkole</vt:lpstr>
      <vt:lpstr>DZIĘKUJEMY!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SPECJALNYCH W JAROCINIE</dc:title>
  <dc:creator>Hanna Wagner</dc:creator>
  <cp:lastModifiedBy>Hanna Wagner</cp:lastModifiedBy>
  <cp:revision>2</cp:revision>
  <dcterms:modified xsi:type="dcterms:W3CDTF">2025-03-24T13:43:28Z</dcterms:modified>
</cp:coreProperties>
</file>