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8" r:id="rId3"/>
    <p:sldId id="260" r:id="rId4"/>
    <p:sldId id="270" r:id="rId5"/>
    <p:sldId id="263" r:id="rId6"/>
    <p:sldId id="290" r:id="rId7"/>
    <p:sldId id="289" r:id="rId8"/>
    <p:sldId id="291" r:id="rId9"/>
    <p:sldId id="266" r:id="rId10"/>
    <p:sldId id="267" r:id="rId11"/>
    <p:sldId id="317" r:id="rId12"/>
    <p:sldId id="318" r:id="rId13"/>
    <p:sldId id="298" r:id="rId14"/>
    <p:sldId id="306" r:id="rId15"/>
    <p:sldId id="296" r:id="rId16"/>
    <p:sldId id="319" r:id="rId17"/>
    <p:sldId id="281" r:id="rId18"/>
    <p:sldId id="271" r:id="rId19"/>
    <p:sldId id="283" r:id="rId20"/>
    <p:sldId id="308" r:id="rId21"/>
    <p:sldId id="314" r:id="rId22"/>
    <p:sldId id="275" r:id="rId23"/>
    <p:sldId id="300" r:id="rId24"/>
    <p:sldId id="301" r:id="rId25"/>
    <p:sldId id="309" r:id="rId26"/>
    <p:sldId id="310" r:id="rId27"/>
    <p:sldId id="315" r:id="rId28"/>
    <p:sldId id="316" r:id="rId29"/>
    <p:sldId id="299" r:id="rId30"/>
    <p:sldId id="303" r:id="rId31"/>
    <p:sldId id="313" r:id="rId32"/>
    <p:sldId id="304" r:id="rId33"/>
    <p:sldId id="276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CC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43" autoAdjust="0"/>
    <p:restoredTop sz="89435" autoAdjust="0"/>
  </p:normalViewPr>
  <p:slideViewPr>
    <p:cSldViewPr>
      <p:cViewPr varScale="1">
        <p:scale>
          <a:sx n="104" d="100"/>
          <a:sy n="104" d="100"/>
        </p:scale>
        <p:origin x="14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pl-PL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pl-PL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pl-PL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7B0E7377-FCF9-4C43-8110-5BFA2AFA16F7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pl-PL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pl-PL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pl-PL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3F186DCF-FBE8-4D1A-B8DF-37FCD1F116BC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86DCF-FBE8-4D1A-B8DF-37FCD1F116BC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929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86DCF-FBE8-4D1A-B8DF-37FCD1F116BC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490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86DCF-FBE8-4D1A-B8DF-37FCD1F116BC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508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86DCF-FBE8-4D1A-B8DF-37FCD1F116BC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802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86DCF-FBE8-4D1A-B8DF-37FCD1F116BC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862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/>
          <p:cNvGrpSpPr/>
          <p:nvPr/>
        </p:nvGrpSpPr>
        <p:grpSpPr>
          <a:xfrm>
            <a:off x="0" y="0"/>
            <a:ext cx="9145311" cy="6858000"/>
            <a:chOff x="0" y="0"/>
            <a:chExt cx="12190572" cy="6858000"/>
          </a:xfrm>
        </p:grpSpPr>
        <p:sp>
          <p:nvSpPr>
            <p:cNvPr id="13" name="Prostokąt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pl-PL" noProof="0" dirty="0"/>
            </a:p>
          </p:txBody>
        </p:sp>
        <p:grpSp>
          <p:nvGrpSpPr>
            <p:cNvPr id="12" name="Grupa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Obraz 8" descr="Stos książek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Prostokąt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pl-PL" noProof="0" dirty="0"/>
              </a:p>
            </p:txBody>
          </p:sp>
        </p:grp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660463" y="1498602"/>
            <a:ext cx="5257800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4051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660463" y="4927600"/>
            <a:ext cx="5257800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101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83A977F-2504-E741-85B4-8F01994E1F25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1" name="Numer slajdu — symbol zastępczy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75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 marL="1814716" indent="-21437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E902275-37EC-4720-A1DA-55F55AA14A6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80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91400" y="274639"/>
            <a:ext cx="1066800" cy="5897561"/>
          </a:xfrm>
        </p:spPr>
        <p:txBody>
          <a:bodyPr vert="eaVert"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274639"/>
            <a:ext cx="6400800" cy="5897561"/>
          </a:xfrm>
        </p:spPr>
        <p:txBody>
          <a:bodyPr vert="eaVert" rtlCol="0"/>
          <a:lstStyle>
            <a:lvl5pPr>
              <a:defRPr/>
            </a:lvl5pPr>
            <a:lvl6pPr marL="1814716" indent="-21437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58D205F-2D10-4291-9229-35470B073A9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735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D93503E-DE8D-4053-8AA8-11519756F1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315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główek sekcji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1215" y="0"/>
            <a:ext cx="9144095" cy="6858000"/>
            <a:chOff x="1620" y="0"/>
            <a:chExt cx="12188952" cy="6858000"/>
          </a:xfrm>
        </p:grpSpPr>
        <p:sp>
          <p:nvSpPr>
            <p:cNvPr id="4" name="Prostokąt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pl-PL" noProof="0" dirty="0"/>
            </a:p>
          </p:txBody>
        </p:sp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Prostokąt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b="0" noProof="0" dirty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Obraz 4" descr="Stos książe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98" y="0"/>
            <a:ext cx="3444593" cy="6858000"/>
          </a:xfrm>
          <a:prstGeom prst="rect">
            <a:avLst/>
          </a:prstGeom>
        </p:spPr>
      </p:pic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177908" y="1498602"/>
            <a:ext cx="5257800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4051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8" name="Podtytuł 2"/>
          <p:cNvSpPr>
            <a:spLocks noGrp="1"/>
          </p:cNvSpPr>
          <p:nvPr>
            <p:ph type="subTitle" idx="1"/>
          </p:nvPr>
        </p:nvSpPr>
        <p:spPr>
          <a:xfrm>
            <a:off x="177908" y="4927600"/>
            <a:ext cx="5257800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101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DA30757-19B6-41F6-9AB4-A8DA616A20F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4360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 hasCustomPrompt="1"/>
          </p:nvPr>
        </p:nvSpPr>
        <p:spPr>
          <a:xfrm>
            <a:off x="838200" y="1701800"/>
            <a:ext cx="3733800" cy="44704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898">
              <a:defRPr sz="1350"/>
            </a:lvl5pPr>
            <a:lvl6pPr marL="1723268" indent="-214370">
              <a:buFont typeface="Century Gothic" panose="020B0502020202020204" pitchFamily="34" charset="0"/>
              <a:buChar char="–"/>
              <a:defRPr sz="1350"/>
            </a:lvl6pPr>
            <a:lvl7pPr marL="1926945" indent="-214370">
              <a:buFont typeface="Century Gothic" panose="020B0502020202020204" pitchFamily="34" charset="0"/>
              <a:buChar char="–"/>
              <a:defRPr sz="1350"/>
            </a:lvl7pPr>
            <a:lvl8pPr marL="2146078" indent="-214370">
              <a:defRPr sz="1350"/>
            </a:lvl8pPr>
            <a:lvl9pPr marL="2364021" indent="-214370">
              <a:defRPr sz="1350"/>
            </a:lvl9pPr>
          </a:lstStyle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</a:p>
          <a:p>
            <a:pPr lvl="8" rtl="0"/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4724400" y="1701800"/>
            <a:ext cx="3733800" cy="44704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898">
              <a:defRPr sz="1350"/>
            </a:lvl5pPr>
            <a:lvl6pPr marL="1723268" indent="-214370">
              <a:buFont typeface="Century Gothic" panose="020B0502020202020204" pitchFamily="34" charset="0"/>
              <a:buChar char="–"/>
              <a:defRPr sz="1350"/>
            </a:lvl6pPr>
            <a:lvl7pPr marL="1926945" indent="-214370">
              <a:defRPr sz="1350"/>
            </a:lvl7pPr>
            <a:lvl8pPr marL="2146078" indent="-214370">
              <a:defRPr sz="1350"/>
            </a:lvl8pPr>
            <a:lvl9pPr marL="2364021" indent="-214370">
              <a:defRPr sz="1350"/>
            </a:lvl9pPr>
          </a:lstStyle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0E0F22F-92A2-4739-BFCF-ADC42F64836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150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841249" y="1608836"/>
            <a:ext cx="3730752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42" indent="0">
              <a:buNone/>
              <a:defRPr sz="2026" b="1"/>
            </a:lvl2pPr>
            <a:lvl3pPr marL="914484" indent="0">
              <a:buNone/>
              <a:defRPr sz="1800" b="1"/>
            </a:lvl3pPr>
            <a:lvl4pPr marL="1371726" indent="0">
              <a:buNone/>
              <a:defRPr sz="1575" b="1"/>
            </a:lvl4pPr>
            <a:lvl5pPr marL="1828967" indent="0">
              <a:buNone/>
              <a:defRPr sz="1575" b="1"/>
            </a:lvl5pPr>
            <a:lvl6pPr marL="2286210" indent="0">
              <a:buNone/>
              <a:defRPr sz="1575" b="1"/>
            </a:lvl6pPr>
            <a:lvl7pPr marL="2743451" indent="0">
              <a:buNone/>
              <a:defRPr sz="1575" b="1"/>
            </a:lvl7pPr>
            <a:lvl8pPr marL="3200693" indent="0">
              <a:buNone/>
              <a:defRPr sz="1575" b="1"/>
            </a:lvl8pPr>
            <a:lvl9pPr marL="3657935" indent="0">
              <a:buNone/>
              <a:defRPr sz="1575" b="1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838200" y="2209800"/>
            <a:ext cx="3733800" cy="396240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 marL="1508898">
              <a:defRPr sz="1350"/>
            </a:lvl5pPr>
            <a:lvl6pPr marL="1723268" indent="-214370">
              <a:buFont typeface="Century Gothic" panose="020B0502020202020204" pitchFamily="34" charset="0"/>
              <a:buChar char="–"/>
              <a:defRPr sz="1350"/>
            </a:lvl6pPr>
            <a:lvl7pPr marL="1926945" indent="-214370">
              <a:defRPr sz="1350"/>
            </a:lvl7pPr>
            <a:lvl8pPr marL="2146078" indent="-214370">
              <a:defRPr sz="1350"/>
            </a:lvl8pPr>
            <a:lvl9pPr marL="2364021" indent="-214370">
              <a:defRPr sz="1350"/>
            </a:lvl9pPr>
          </a:lstStyle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727448" y="1608836"/>
            <a:ext cx="3730752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42" indent="0">
              <a:buNone/>
              <a:defRPr sz="2026" b="1"/>
            </a:lvl2pPr>
            <a:lvl3pPr marL="914484" indent="0">
              <a:buNone/>
              <a:defRPr sz="1800" b="1"/>
            </a:lvl3pPr>
            <a:lvl4pPr marL="1371726" indent="0">
              <a:buNone/>
              <a:defRPr sz="1575" b="1"/>
            </a:lvl4pPr>
            <a:lvl5pPr marL="1828967" indent="0">
              <a:buNone/>
              <a:defRPr sz="1575" b="1"/>
            </a:lvl5pPr>
            <a:lvl6pPr marL="2286210" indent="0">
              <a:buNone/>
              <a:defRPr sz="1575" b="1"/>
            </a:lvl6pPr>
            <a:lvl7pPr marL="2743451" indent="0">
              <a:buNone/>
              <a:defRPr sz="1575" b="1"/>
            </a:lvl7pPr>
            <a:lvl8pPr marL="3200693" indent="0">
              <a:buNone/>
              <a:defRPr sz="1575" b="1"/>
            </a:lvl8pPr>
            <a:lvl9pPr marL="3657935" indent="0">
              <a:buNone/>
              <a:defRPr sz="1575" b="1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 hasCustomPrompt="1"/>
          </p:nvPr>
        </p:nvSpPr>
        <p:spPr>
          <a:xfrm>
            <a:off x="4724400" y="2209800"/>
            <a:ext cx="3733800" cy="396240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 marL="1508898">
              <a:defRPr sz="1350"/>
            </a:lvl5pPr>
            <a:lvl6pPr marL="1723268" indent="-214370">
              <a:buFont typeface="Century Gothic" panose="020B0502020202020204" pitchFamily="34" charset="0"/>
              <a:buChar char="–"/>
              <a:defRPr sz="1350"/>
            </a:lvl6pPr>
            <a:lvl7pPr marL="1926945" indent="-214370">
              <a:defRPr sz="1350"/>
            </a:lvl7pPr>
            <a:lvl8pPr marL="2146078" indent="-214370">
              <a:defRPr sz="1350"/>
            </a:lvl8pPr>
            <a:lvl9pPr marL="2364021" indent="-214370">
              <a:defRPr sz="1350"/>
            </a:lvl9pPr>
          </a:lstStyle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BE5A62-E667-4D3E-873B-99C8AA1DB2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336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A0F6E1C-689D-4C98-B5A8-422966FC93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68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C0E16344-E3E2-4DAC-A57B-8712CCEF60C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701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971800" y="0"/>
            <a:ext cx="5943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1798" y="1701800"/>
            <a:ext cx="2514600" cy="2844800"/>
          </a:xfrm>
        </p:spPr>
        <p:txBody>
          <a:bodyPr rtlCol="0" anchor="b">
            <a:normAutofit/>
          </a:bodyPr>
          <a:lstStyle>
            <a:lvl1pPr algn="l">
              <a:defRPr sz="1500" b="1">
                <a:effectLst/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>
          <a:xfrm>
            <a:off x="3352800" y="482600"/>
            <a:ext cx="5105400" cy="58928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 marL="1814716" indent="-214370">
              <a:buFont typeface="Century Gothic" panose="020B0502020202020204" pitchFamily="34" charset="0"/>
              <a:buChar char="–"/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341798" y="4648200"/>
            <a:ext cx="2514600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457242" indent="0">
              <a:buNone/>
              <a:defRPr sz="1200"/>
            </a:lvl2pPr>
            <a:lvl3pPr marL="914484" indent="0">
              <a:buNone/>
              <a:defRPr sz="975"/>
            </a:lvl3pPr>
            <a:lvl4pPr marL="1371726" indent="0">
              <a:buNone/>
              <a:defRPr sz="900"/>
            </a:lvl4pPr>
            <a:lvl5pPr marL="1828967" indent="0">
              <a:buNone/>
              <a:defRPr sz="900"/>
            </a:lvl5pPr>
            <a:lvl6pPr marL="2286210" indent="0">
              <a:buNone/>
              <a:defRPr sz="900"/>
            </a:lvl6pPr>
            <a:lvl7pPr marL="2743451" indent="0">
              <a:buNone/>
              <a:defRPr sz="900"/>
            </a:lvl7pPr>
            <a:lvl8pPr marL="3200693" indent="0">
              <a:buNone/>
              <a:defRPr sz="900"/>
            </a:lvl8pPr>
            <a:lvl9pPr marL="3657935" indent="0">
              <a:buNone/>
              <a:defRPr sz="900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B2130C3-9FE8-4BAA-A4CC-AD6645140FA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08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1562100" y="0"/>
            <a:ext cx="6019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762000"/>
          </a:xfrm>
        </p:spPr>
        <p:txBody>
          <a:bodyPr rtlCol="0" anchor="b">
            <a:normAutofit/>
          </a:bodyPr>
          <a:lstStyle>
            <a:lvl1pPr algn="l">
              <a:defRPr sz="1500" b="1">
                <a:effectLst/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1828800" y="279402"/>
            <a:ext cx="5486400" cy="4448175"/>
          </a:xfrm>
        </p:spPr>
        <p:txBody>
          <a:bodyPr rtlCol="0">
            <a:normAutofit/>
          </a:bodyPr>
          <a:lstStyle>
            <a:lvl1pPr marL="0" indent="0">
              <a:buNone/>
              <a:defRPr sz="2101"/>
            </a:lvl1pPr>
            <a:lvl2pPr marL="457242" indent="0">
              <a:buNone/>
              <a:defRPr sz="2776"/>
            </a:lvl2pPr>
            <a:lvl3pPr marL="914484" indent="0">
              <a:buNone/>
              <a:defRPr sz="2401"/>
            </a:lvl3pPr>
            <a:lvl4pPr marL="1371726" indent="0">
              <a:buNone/>
              <a:defRPr sz="2026"/>
            </a:lvl4pPr>
            <a:lvl5pPr marL="1828967" indent="0">
              <a:buNone/>
              <a:defRPr sz="2026"/>
            </a:lvl5pPr>
            <a:lvl6pPr marL="2286210" indent="0">
              <a:buNone/>
              <a:defRPr sz="2026"/>
            </a:lvl6pPr>
            <a:lvl7pPr marL="2743451" indent="0">
              <a:buNone/>
              <a:defRPr sz="2026"/>
            </a:lvl7pPr>
            <a:lvl8pPr marL="3200693" indent="0">
              <a:buNone/>
              <a:defRPr sz="2026"/>
            </a:lvl8pPr>
            <a:lvl9pPr marL="3657935" indent="0">
              <a:buNone/>
              <a:defRPr sz="2026"/>
            </a:lvl9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828800" y="5562600"/>
            <a:ext cx="5486400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457242" indent="0">
              <a:buNone/>
              <a:defRPr sz="1200"/>
            </a:lvl2pPr>
            <a:lvl3pPr marL="914484" indent="0">
              <a:buNone/>
              <a:defRPr sz="975"/>
            </a:lvl3pPr>
            <a:lvl4pPr marL="1371726" indent="0">
              <a:buNone/>
              <a:defRPr sz="900"/>
            </a:lvl4pPr>
            <a:lvl5pPr marL="1828967" indent="0">
              <a:buNone/>
              <a:defRPr sz="900"/>
            </a:lvl5pPr>
            <a:lvl6pPr marL="2286210" indent="0">
              <a:buNone/>
              <a:defRPr sz="900"/>
            </a:lvl6pPr>
            <a:lvl7pPr marL="2743451" indent="0">
              <a:buNone/>
              <a:defRPr sz="900"/>
            </a:lvl7pPr>
            <a:lvl8pPr marL="3200693" indent="0">
              <a:buNone/>
              <a:defRPr sz="900"/>
            </a:lvl8pPr>
            <a:lvl9pPr marL="3657935" indent="0">
              <a:buNone/>
              <a:defRPr sz="900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8EDF295-ADBE-47F4-9FAA-A5509781EB2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94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1215" y="0"/>
            <a:ext cx="9144095" cy="6858000"/>
            <a:chOff x="1620" y="0"/>
            <a:chExt cx="12188952" cy="6858000"/>
          </a:xfrm>
        </p:grpSpPr>
        <p:sp>
          <p:nvSpPr>
            <p:cNvPr id="10" name="Prostokąt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pl-PL" noProof="0" dirty="0"/>
            </a:p>
          </p:txBody>
        </p:sp>
        <p:sp>
          <p:nvSpPr>
            <p:cNvPr id="8" name="Prostokąt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pl-PL" noProof="0" dirty="0" smtClean="0"/>
              <a:t>Kliknij, aby edytować styl wzorca tytułu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838200" y="1701800"/>
            <a:ext cx="76200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38200" y="6400802"/>
            <a:ext cx="205740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9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2931645" y="6400802"/>
            <a:ext cx="466344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9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7627346" y="6400802"/>
            <a:ext cx="830855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9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1872350-52CA-4EED-B36E-FD2AA91BE8E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112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84" rtl="0" eaLnBrk="1" latinLnBrk="0" hangingPunct="1">
        <a:lnSpc>
          <a:spcPct val="85000"/>
        </a:lnSpc>
        <a:spcBef>
          <a:spcPct val="0"/>
        </a:spcBef>
        <a:buNone/>
        <a:tabLst/>
        <a:defRPr sz="3301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21" indent="-228621" algn="l" defTabSz="914484" rtl="0" eaLnBrk="1" latinLnBrk="0" hangingPunct="1">
        <a:lnSpc>
          <a:spcPct val="95000"/>
        </a:lnSpc>
        <a:spcBef>
          <a:spcPts val="1400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90" indent="-228621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68759" indent="-228621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188829" indent="-228621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08898" indent="-228621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00346" indent="0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134786" indent="-214370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2454855" indent="-214370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2820648" indent="-214370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2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6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7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10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1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3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5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552486" y="836712"/>
            <a:ext cx="5580112" cy="1656184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chemeClr val="tx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Liceum Ogólnokształcące nr 1 im. Tadeusza Kościuszki</a:t>
            </a:r>
            <a:br>
              <a:rPr lang="pl-PL" sz="3200" b="1" dirty="0" smtClean="0">
                <a:solidFill>
                  <a:schemeClr val="tx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pl-PL" sz="3200" b="1" dirty="0" smtClean="0">
                <a:solidFill>
                  <a:schemeClr val="tx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w Jarocinie</a:t>
            </a:r>
            <a:endParaRPr lang="pl-PL" sz="3200" b="1" dirty="0">
              <a:solidFill>
                <a:schemeClr val="tx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7242" y="3068960"/>
            <a:ext cx="495059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859785" cy="746720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 smtClean="0">
                <a:latin typeface="Times New Roman" pitchFamily="18" charset="0"/>
                <a:cs typeface="Times New Roman" pitchFamily="18" charset="0"/>
              </a:rPr>
              <a:t>Projekty i patronaty</a:t>
            </a:r>
            <a:endParaRPr lang="pl-PL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467544" y="1484784"/>
            <a:ext cx="83529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Obecnie w szkole realizowane są następujące projekty: DKK - Dyskusyjny Klub Książki, DKF - Dyskusyjny Klub  Filmu. Działają klasy patronackie: Patronat Wydziału Chemii UAM w Poznaniu, klasa patronacka Instytutu Historii UAM, Patronat                                           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Uniwersytetem Medycznym im. Karola Marcinkowskiego w Poznaniu, Patronat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Politechniką Poznańską  oraz klasa patronacka UAM Wydziału Filologii Języka Polskiego, Patronat Wydziału Weterynarii UP w Poznaniu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Nowe patronaty zawarte w 2024 roku to: Politechnika Bydgoska, Wydział Anglistyki UAM w Poznaniu oraz Wydział Prawa UAM w Poznaniu.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Szkoła bierze udział 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Wielkopolskiej Superlidze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Liceów. 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859785" cy="746720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 smtClean="0">
                <a:latin typeface="Times New Roman" pitchFamily="18" charset="0"/>
                <a:cs typeface="Times New Roman" pitchFamily="18" charset="0"/>
              </a:rPr>
              <a:t>Projekt „Moja Kariera”</a:t>
            </a:r>
            <a:endParaRPr lang="pl-PL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www.liceum-jarocin.pl/wp-content/uploads/2024/04/IMG_44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302433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755576" y="5157192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Wojciech Galewski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student                IV roku Politechniki Poznańskiej – pracuje w wielu kołach naukowych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www.liceum-jarocin.pl/wp-content/uploads/2024/04/IMG_4530-610x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89044"/>
            <a:ext cx="3115369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4641735" y="5157192"/>
            <a:ext cx="3240360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Martyna Adamczak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stewardessa w liniach  lotniczych </a:t>
            </a:r>
            <a:r>
              <a:rPr 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Emirates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Airline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w Zjednoczonych Emiratach Arabskich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10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859785" cy="746720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 smtClean="0">
                <a:latin typeface="Times New Roman" pitchFamily="18" charset="0"/>
                <a:cs typeface="Times New Roman" pitchFamily="18" charset="0"/>
              </a:rPr>
              <a:t>Projekt „Moja Kariera”</a:t>
            </a:r>
            <a:endParaRPr lang="pl-PL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46549" y="5157191"/>
            <a:ext cx="3240360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Jakub Dudek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student II roku medycyny UM w Poznaniu (laureat 51. Olimpiady Biologicznej i finalista 52. Olimpiady Biologicznej)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917720" y="5261066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Anna </a:t>
            </a:r>
            <a:r>
              <a:rPr lang="pl-PL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Rugowska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dr nauk medycznych – pracuje                           w szwajcarskiej firmie farmaceutycznej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www.liceum-jarocin.pl/wp-content/uploads/2024/10/IMG_5432-1024x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23" y="1589044"/>
            <a:ext cx="3258413" cy="34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liceum-jarocin.pl/wp-content/uploads/2024/12/IMG_5492-1024x8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367" y="1589043"/>
            <a:ext cx="3845066" cy="34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44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859785" cy="746720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 smtClean="0">
                <a:latin typeface="Times New Roman" pitchFamily="18" charset="0"/>
                <a:cs typeface="Times New Roman" pitchFamily="18" charset="0"/>
              </a:rPr>
              <a:t>Osiągnięcia uczniów</a:t>
            </a:r>
            <a:endParaRPr lang="pl-PL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467544" y="1124744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Wielkopolska Superliga Liceów – I miejsce w Wielkopolsce w lidze biologicznej (2024)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Wielkopolska Superliga Liceów –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udział w lidze geograficznej</a:t>
            </a: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IV miejsce w Wielkopolsce w podsumowaniu współzawodnictwa sportowego szkół ponadpodstawowych – klasyfikowano 182 szkoły </a:t>
            </a: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4 uczniów awansowało do etapu okręgowego LI Olimpiady Geograficznej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Podczas 6 edycji konkursu o Powstaniu Wielkopolskim na 313 uczestników z 55 szkół uczniowie zajęli: I, II, III miejsce + wyróżnienie w kategorii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artystyczno</a:t>
            </a: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literackiej indywidualnej oraz I miejsce + wyróżnienie w kategorii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artystyczno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– literackiej grupowej</a:t>
            </a:r>
          </a:p>
          <a:p>
            <a:pPr algn="just">
              <a:lnSpc>
                <a:spcPct val="150000"/>
              </a:lnSpc>
            </a:pP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5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859785" cy="746720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 smtClean="0">
                <a:latin typeface="Times New Roman" pitchFamily="18" charset="0"/>
                <a:cs typeface="Times New Roman" pitchFamily="18" charset="0"/>
              </a:rPr>
              <a:t>Osiągnięcia uczniów</a:t>
            </a:r>
            <a:endParaRPr lang="pl-PL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95536" y="1124744"/>
            <a:ext cx="8352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1 uczeń awansował do etapu okręgowego 51. Olimpiady Historycznej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1 uczennica awansowała do etapu okręgowego 53. Olimpiady Biologicznej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II miejsce ucznia w Wielkopolskim Konkursie Filmowym „I love my country – the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beauty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of Wielkopolska” (Kocham swój kraj – piękno Wielkopolski)</a:t>
            </a:r>
          </a:p>
        </p:txBody>
      </p:sp>
    </p:spTree>
    <p:extLst>
      <p:ext uri="{BB962C8B-B14F-4D97-AF65-F5344CB8AC3E}">
        <p14:creationId xmlns:p14="http://schemas.microsoft.com/office/powerpoint/2010/main" val="31543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7992888" cy="57606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Inauguracja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obchodów 100-lecia nadania imienia Tadeusza Kościuszki naszej szkole</a:t>
            </a:r>
          </a:p>
        </p:txBody>
      </p:sp>
      <p:sp>
        <p:nvSpPr>
          <p:cNvPr id="6" name="Prostokąt 5"/>
          <p:cNvSpPr/>
          <p:nvPr/>
        </p:nvSpPr>
        <p:spPr>
          <a:xfrm>
            <a:off x="467544" y="1498374"/>
            <a:ext cx="7992888" cy="2120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b="1" dirty="0">
                <a:latin typeface="Times New Roman" panose="02020603050405020304" pitchFamily="18" charset="0"/>
                <a:cs typeface="Times New Roman" pitchFamily="18" charset="0"/>
              </a:rPr>
              <a:t>	N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scenie jarocińskiego kina „Echo”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zainaugurowano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obchody jubileuszu 100-lecia nadania imienia Tadeusza Kościuszki jarocińskiemu Liceum Ogólnokształcącemu. Miejsce inauguracji nie było przypadkowe, ponieważ przygotowania do jubileuszu rozpoczęły się pokazem najnowszego filmu „Kos”, nawiązującego do postaci Tadeusza Kościuszki.</a:t>
            </a:r>
          </a:p>
        </p:txBody>
      </p:sp>
      <p:pic>
        <p:nvPicPr>
          <p:cNvPr id="2" name="Picture 2" descr="https://www.liceum-jarocin.pl/wp-content/uploads/2024/02/lo.kosciusz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4714754" cy="26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liceum-jarocin.pl/wp-content/uploads/2024/02/Bez-nazwy-1-1024x6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3456384" cy="262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42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043606" y="188640"/>
            <a:ext cx="6859785" cy="576064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Walentynkowy Turniej Piłki Nożnej</a:t>
            </a:r>
            <a:endParaRPr lang="pl-PL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85066" y="826693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b="1" dirty="0">
                <a:latin typeface="Times New Roman" panose="02020603050405020304" pitchFamily="18" charset="0"/>
                <a:cs typeface="Times New Roman" pitchFamily="18" charset="0"/>
              </a:rPr>
              <a:t>	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itchFamily="18" charset="0"/>
              </a:rPr>
              <a:t>Samorząd </a:t>
            </a:r>
            <a:r>
              <a:rPr lang="pl-PL" sz="2000" b="1" dirty="0">
                <a:latin typeface="Times New Roman" panose="02020603050405020304" pitchFamily="18" charset="0"/>
                <a:cs typeface="Times New Roman" pitchFamily="18" charset="0"/>
              </a:rPr>
              <a:t>Szkolny zorganizował walentynkowy turniej halowej piłki nożnej. W zawodach wzięło udział aż 15 męskich drużyn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0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www.liceum-jarocin.pl/wp-content/uploads/2024/02/IMG_3609-1024x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7992888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2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056784" cy="100811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Turniej w halową piłkę nożną dziewcząt </a:t>
            </a:r>
            <a:r>
              <a:rPr lang="pl-PL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okazji dnia kobiet</a:t>
            </a:r>
          </a:p>
        </p:txBody>
      </p:sp>
      <p:sp>
        <p:nvSpPr>
          <p:cNvPr id="5" name="Prostokąt 4"/>
          <p:cNvSpPr/>
          <p:nvPr/>
        </p:nvSpPr>
        <p:spPr>
          <a:xfrm>
            <a:off x="611560" y="1412776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dirty="0" smtClean="0"/>
              <a:t>	</a:t>
            </a:r>
            <a:r>
              <a:rPr lang="pl-PL" sz="2000" dirty="0"/>
              <a:t>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marca odbył się w naszej szkole coroczny turniej w piłkę nożną z okazji dnia kobiet. Udział w rywalizacji potwierdziła rekordowa ilość drużyn bo aż 18! Zespoły zostały podzielone na 6 grup, które rozegrały 18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spotkań.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www.liceum-jarocin.pl/wp-content/uploads/2024/03/IMG_3748-1024x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3672408" cy="251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www.liceum-jarocin.pl/wp-content/uploads/2024/03/IMG_3735-1024x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3744416" cy="249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1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859785" cy="936104"/>
          </a:xfrm>
        </p:spPr>
        <p:txBody>
          <a:bodyPr>
            <a:noAutofit/>
          </a:bodyPr>
          <a:lstStyle/>
          <a:p>
            <a:pPr algn="ctr"/>
            <a:r>
              <a:rPr 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Narodowy Dzień Pamięci Żołnierzy Wyklętych</a:t>
            </a:r>
          </a:p>
        </p:txBody>
      </p:sp>
      <p:sp>
        <p:nvSpPr>
          <p:cNvPr id="5" name="Prostokąt 4"/>
          <p:cNvSpPr/>
          <p:nvPr/>
        </p:nvSpPr>
        <p:spPr>
          <a:xfrm>
            <a:off x="539552" y="1196752"/>
            <a:ext cx="777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Pierwszego marca z okazji Narodowego Dnia Pamięci Żołnierzy Wyklętych odbyła się akademia. Uczniowie mogli obejrzeć przedstawienie słowno-muzyczne w wykonaniu naszych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uczniów.</a:t>
            </a:r>
          </a:p>
        </p:txBody>
      </p:sp>
      <p:pic>
        <p:nvPicPr>
          <p:cNvPr id="3074" name="Picture 2" descr="https://www.liceum-jarocin.pl/wp-content/uploads/2024/03/IMG_3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31535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liceum-jarocin.pl/wp-content/uploads/2024/03/IMG_38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976"/>
            <a:ext cx="324036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5678" y="764704"/>
            <a:ext cx="6859785" cy="57606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Poznaj naszego Patrona. Tajemnice Tadeusza </a:t>
            </a:r>
            <a:r>
              <a:rPr lang="pl-PL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Kościuszki</a:t>
            </a:r>
            <a:endParaRPr lang="pl-PL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11560" y="1275725"/>
            <a:ext cx="77768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600" b="1" dirty="0"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ramach przygotowań do jubileuszu 100 – </a:t>
            </a:r>
            <a:r>
              <a:rPr lang="pl-PL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lecia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nadania imienia Tadeusza Kościuszki naszej szkole, zaprosiliśmy młodzież szkół ponadpodstawowych powiatu jarocińskiego do odkrycia tajemnic naszego Patrona, zaszyfrowanych w zakamarkach jarocińskiego liceum.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W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zmaganiach uczestniczyło 9 dwuosobowych drużyn z ZSP nr 1 i ZSP nr 2 w Jarocinie oraz </a:t>
            </a:r>
            <a:r>
              <a:rPr lang="pl-PL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ZSPiB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pl-PL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Tarcach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https://www.liceum-jarocin.pl/wp-content/uploads/2024/03/IMG-20240314-WA0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3619995" cy="280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liceum-jarocin.pl/wp-content/uploads/2024/03/IMG-20240314-WA0032-929x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3312368" cy="283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6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1043608" y="620688"/>
            <a:ext cx="712879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lnSpc>
                <a:spcPct val="150000"/>
              </a:lnSpc>
            </a:pPr>
            <a:r>
              <a:rPr lang="pl-PL" sz="2000" b="1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	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Liceum Ogólnokształcącym nr 1 uczy się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710 uczniów.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roku szkolnym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2024/2025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szkole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funkcjonowały 22 oddziały.</a:t>
            </a:r>
          </a:p>
          <a:p>
            <a:pPr lvl="0" algn="just" eaLnBrk="0" hangingPunct="0">
              <a:lnSpc>
                <a:spcPct val="150000"/>
              </a:lnSpc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	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szkole znajduje się 27 </a:t>
            </a:r>
            <a:r>
              <a:rPr lang="pl-PL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lekcyjnych. Ponadto posiadamy dwie sale komputerowe, czytelnie, aulę oraz siłownię wraz z salą fitness. Uczniowie korzystają również                                               z pełnowymiarowej sali gimnastycznej, małej salki gimnastycznej oraz kompleksu boisk sportowych. Cały obszar szkoły objęty jest bezprzewodowym Internetem. Wszystkie sale wyposażone są w nowoczesny sprzęt multimedialny oraz białe tablice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suchościeralne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pl-PL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859785" cy="576064"/>
          </a:xfrm>
        </p:spPr>
        <p:txBody>
          <a:bodyPr>
            <a:noAutofit/>
          </a:bodyPr>
          <a:lstStyle/>
          <a:p>
            <a:pPr algn="ctr"/>
            <a:r>
              <a:rPr lang="pl-PL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 Powiatowe Zawody Chemiczne</a:t>
            </a:r>
            <a:endParaRPr lang="pl-PL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85068" y="1052736"/>
            <a:ext cx="77768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b="1" dirty="0" smtClean="0"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 wtorek, 12 marca br. w naszej szkole, odbyły się Powiatowe Zawody Chemiczne, zarówno dla uczniów szkół ponadpodstawowych,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jak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szkół podstawowych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kategorii szkół ponadpodstawowych rywalizowało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uczniów, którzy reprezentowali Zespół Szkół Ponadpodstawowych Nr 2 oraz nasze liceum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kategorii szkół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podstawowych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rywalizowało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uczniów.</a:t>
            </a:r>
          </a:p>
        </p:txBody>
      </p:sp>
      <p:pic>
        <p:nvPicPr>
          <p:cNvPr id="5122" name="Picture 2" descr="https://www.liceum-jarocin.pl/wp-content/uploads/2024/03/423904089_3717323755256079_372349552655162937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84226"/>
            <a:ext cx="7739332" cy="292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8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2857" y="620688"/>
            <a:ext cx="7102301" cy="576064"/>
          </a:xfrm>
        </p:spPr>
        <p:txBody>
          <a:bodyPr>
            <a:noAutofit/>
          </a:bodyPr>
          <a:lstStyle/>
          <a:p>
            <a:pPr algn="ctr"/>
            <a:r>
              <a:rPr 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Sesja popularnonaukowa – „Fenomen Tadeusza Kościuszki”</a:t>
            </a:r>
          </a:p>
        </p:txBody>
      </p:sp>
      <p:sp>
        <p:nvSpPr>
          <p:cNvPr id="5" name="Prostokąt 4"/>
          <p:cNvSpPr/>
          <p:nvPr/>
        </p:nvSpPr>
        <p:spPr>
          <a:xfrm>
            <a:off x="539552" y="1196752"/>
            <a:ext cx="7776864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b="1" dirty="0" smtClean="0">
                <a:latin typeface="Times New Roman" panose="02020603050405020304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" name="Prostokąt 3"/>
          <p:cNvSpPr/>
          <p:nvPr/>
        </p:nvSpPr>
        <p:spPr>
          <a:xfrm>
            <a:off x="778294" y="1340768"/>
            <a:ext cx="7560840" cy="2263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25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marca 2024 r. w naszym liceum odbyło się kolejne wydarzenie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w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ramach obchodów 100.lecia nadania szkole imienia połączone ze Świętem Patrona, które zgodnie z tradycją celebrujemy w dniu wybuchu insurekcji kościuszkowskiej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Prelegentami sesji popularnonaukowej byli: prof. UAM, dr hab. Beata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Udzik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uczniowie – autorzy przygotowanych projektów edukacyjnych: Oliwia Górecka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i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Wojciech Szymoniak (kl. 4d) oraz Filip Gawroński i Marcin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Guźniczak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(kl. 2d).</a:t>
            </a:r>
          </a:p>
        </p:txBody>
      </p:sp>
      <p:pic>
        <p:nvPicPr>
          <p:cNvPr id="6146" name="Picture 2" descr="https://www.liceum-jarocin.pl/wp-content/uploads/2024/03/20240325_104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48609"/>
            <a:ext cx="3816423" cy="30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liceum-jarocin.pl/wp-content/uploads/2024/03/20240325_095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48609"/>
            <a:ext cx="3456384" cy="299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50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64896" cy="74672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Siatka na Dzień Patrona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39553" y="1085664"/>
            <a:ext cx="806489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l-PL" sz="2000" dirty="0"/>
              <a:t>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Sportowe zmagania w turnieju piłki siatkowej okazji Dnia Patrona Naszej Szkoły zostały rozstrzygnięte. W zabawie wzięły udział aż 22 zespoły. W każdej drużynie na boisku musiały znajdować się co najmniej trzy dziewczyny.</a:t>
            </a:r>
          </a:p>
        </p:txBody>
      </p:sp>
      <p:pic>
        <p:nvPicPr>
          <p:cNvPr id="3" name="Picture 2" descr="https://www.liceum-jarocin.pl/wp-content/uploads/2024/04/IMG_44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9"/>
            <a:ext cx="784887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879783" cy="74672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„SZLAKIEM NACZELNIKA INSUREKCJI 1794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r.”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uczniowie LO w Krakowie i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Racławicach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83568" y="1522377"/>
            <a:ext cx="79928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600" b="1" dirty="0" smtClean="0">
                <a:solidFill>
                  <a:srgbClr val="3E3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12 kwietnia 2024 r. uczniowie naszego liceum wzięli udział w wycieczce dydaktyczno-wychowawczej „SZLAKIEM NACZELNIKA INSUREKCJI 1794 R.” Wyjazd odbył się w ramach obchodów 100.lecia nadania szkole imienia Tadeusza Kościuszki. Jego celem było oddanie hołdu Patronowi szkoły, którego doczesne szczątki znajdują się od 1818 r. na Wawelu (Groby Królewskie)</a:t>
            </a:r>
          </a:p>
        </p:txBody>
      </p:sp>
      <p:pic>
        <p:nvPicPr>
          <p:cNvPr id="4" name="Picture 2" descr="https://www.liceum-jarocin.pl/wp-content/uploads/2024/04/Pod-pomnikiem-B.-Glowackie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4032448" cy="297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liceum-jarocin.pl/wp-content/uploads/2024/04/Grob-T.Kosciuszki-605x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3816423" cy="297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73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2960" y="116632"/>
            <a:ext cx="8424936" cy="74672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Koncert…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82960" y="877347"/>
            <a:ext cx="80648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b="1" dirty="0" smtClean="0"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pl-PL" dirty="0"/>
              <a:t>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Nasi uczniowie, nauczyciele, absolwenci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wzięli udział w majowym 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koncercie z okazji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105 – </a:t>
            </a:r>
            <a:r>
              <a:rPr lang="pl-PL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lecia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LO.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ystąpili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uczniowie naszej szkoły, którzy grali utwory </a:t>
            </a:r>
            <a:r>
              <a:rPr lang="pl-PL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Nirvany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Bon </a:t>
            </a:r>
            <a:r>
              <a:rPr lang="pl-PL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Jovi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Muse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Darii </a:t>
            </a:r>
            <a:r>
              <a:rPr lang="pl-PL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Zawialow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był koncert zaskakujących duetów, nowych zespołów, pomysłowych aranżacji znanych utworów. Taki chillout w samo południe w LO.</a:t>
            </a:r>
          </a:p>
        </p:txBody>
      </p:sp>
      <p:pic>
        <p:nvPicPr>
          <p:cNvPr id="3" name="Picture 2" descr="https://www.liceum-jarocin.pl/wp-content/uploads/2024/05/DJI_0899-1024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1" y="3645024"/>
            <a:ext cx="4265105" cy="303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www.liceum-jarocin.pl/wp-content/uploads/2024/05/DSC_08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3960440" cy="303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81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7467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„Bohater na 100”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544" y="1052736"/>
            <a:ext cx="806489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b="1" dirty="0" smtClean="0"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czerwca odbyła się w Warszawie Gala Finałowa ogólnopolskiego konkursu plastycznego „Bohater na 100” organizowanego z okazji jubileuszu stulecia polskiego złotego. Na konkurs nadesłano 1453 projekty z 540 szkół z całego kraju. Jury, po burzliwych obradach, nagrodziło 35 prac, wśród których znalazły się prace trzech naszych uczennic. Oprócz nagród rzeczowych, dziewczyny przez 3 dni zwiedzały Warszawę, od Starówki i Krakowskiego Przedmieścia przez Centrum Pieniądza NBP po Złote Tarasy </a:t>
            </a:r>
            <a:endParaRPr 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www.liceum-jarocin.pl/wp-content/uploads/2024/06/20240610_114333-1024x4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9" y="4005064"/>
            <a:ext cx="403062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www.liceum-jarocin.pl/wp-content/uploads/2024/06/IMG_20240612_131526_269-1024x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4005063"/>
            <a:ext cx="4140460" cy="252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1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12961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l-PL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Mecz o Superpuchar Polski w piłce siatkowej</a:t>
            </a:r>
            <a:r>
              <a:rPr lang="pl-PL" dirty="0"/>
              <a:t/>
            </a:r>
            <a:br>
              <a:rPr lang="pl-PL" dirty="0"/>
            </a:b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544" y="1052736"/>
            <a:ext cx="8064896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b="1" dirty="0" smtClean="0"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pl-PL" dirty="0"/>
              <a:t>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środę 25 września uczniowie Naszej Szkoły wybrali się do Katowickiego Spodka na mecz Superpucharu Polski w piłce siatkowej, w którym wzięli udział Jastrzębski Węgiel oraz </a:t>
            </a:r>
            <a:r>
              <a:rPr lang="pl-PL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Aluron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CMC Warta Zawiercie.</a:t>
            </a:r>
          </a:p>
        </p:txBody>
      </p:sp>
      <p:pic>
        <p:nvPicPr>
          <p:cNvPr id="3" name="Picture 2" descr="https://www.liceum-jarocin.pl/wp-content/uploads/2024/10/PHOTO-2024-09-27-13-56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828091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5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424936" cy="12961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l-PL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rocznica nadania szkole imienia Tadeusza Kościuszki oraz 105 rocznica powstania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https://www.liceum-jarocin.pl/wp-content/uploads/2024/09/DSC_1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51" y="1340768"/>
            <a:ext cx="3589075" cy="23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www.liceum-jarocin.pl/wp-content/uploads/2024/09/IMG_2595-1024x76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04763"/>
            <a:ext cx="3527547" cy="246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www.liceum-jarocin.pl/wp-content/uploads/2024/09/IMG_2598-1024x76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21" y="3855266"/>
            <a:ext cx="3598405" cy="287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www.liceum-jarocin.pl/wp-content/uploads/2024/09/IMG_2662-1024x76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90382"/>
            <a:ext cx="352754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5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424936" cy="12961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l-PL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rocznica nadania szkole imienia Tadeusza Kościuszki oraz 105 rocznica powstania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s://www.liceum-jarocin.pl/wp-content/uploads/2024/09/DSC_0007-1024x6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9" y="1412776"/>
            <a:ext cx="3951921" cy="254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www.liceum-jarocin.pl/wp-content/uploads/2024/09/DSC_0017-1024x6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1442334"/>
            <a:ext cx="3924436" cy="251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www.liceum-jarocin.pl/wp-content/uploads/2024/09/DSC_0030-1024x6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114298"/>
            <a:ext cx="3960440" cy="26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www.liceum-jarocin.pl/wp-content/uploads/2024/09/DSC_0025-1024x6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4114298"/>
            <a:ext cx="3924436" cy="26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8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47077"/>
            <a:ext cx="8136904" cy="74672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b="1" dirty="0" smtClean="0">
                <a:latin typeface="Times New Roman" pitchFamily="18" charset="0"/>
                <a:cs typeface="Times New Roman" pitchFamily="18" charset="0"/>
              </a:rPr>
              <a:t>XIV Edycja Biegu Niepodległości</a:t>
            </a:r>
            <a:endParaRPr lang="pl-PL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39552" y="793797"/>
            <a:ext cx="8064896" cy="5645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400" b="1" dirty="0" smtClean="0"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co roku, uroczystość z okazji Narodowego Święta Niepodległości odbyła się przy pomniku </a:t>
            </a:r>
            <a:r>
              <a:rPr lang="pl-PL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Jarociniaków</a:t>
            </a:r>
            <a:r>
              <a:rPr lang="pl-PL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poległych w Powstaniu Wielkopolskim. W ramach uroczystości corocznie organizowany jest także Bieg Niepodległości pod Honorowym Patronatem Przewodniczącego Rady Powiatu. Punktualnie o godzinie 11:45 rozpoczęła się uroczysta akademia przygotowana przez uczniów liceum. W akademii wzięli udział zaproszeni goście w osobach: Starosta Powiatu Jarocińskiego Mariusz Stolecki, V- Ce Starosta Katarzyna Szymkowiak, Członek Zarządu Jan </a:t>
            </a:r>
            <a:r>
              <a:rPr lang="pl-PL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Szczerbań</a:t>
            </a:r>
            <a:r>
              <a:rPr lang="pl-PL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Radny Powiatu Sławomir Gruchała, Sekretarz Gminy i Miasta Jarocin Robert Kaźmierczak, Kierownik Santander Bank Błażej Krzeszewski, Dyrekcja Liceum, uczniowie klas pierwszych i drugich Liceum Ogólnokształcącego nr 1 w Jarocinie z nauczycielami oraz ponad 100 biegaczy. Chór szkolny pod batutą Pani dr Agnieszki Sobczak odśpiewał w całości hymn państwowy. Uczniowie Pani profesor Danuty </a:t>
            </a:r>
            <a:r>
              <a:rPr lang="pl-PL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Durczak</a:t>
            </a:r>
            <a:r>
              <a:rPr lang="pl-PL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-Karlińskiej przygotowali inscenizację słowno-muzyczną upamiętniającą 106 rocznicę odzyskania niepodległości. Punktualnie o godzinie 12:00 nastąpił start biegu, którego oficjalnie dokonał Pan Jan </a:t>
            </a:r>
            <a:r>
              <a:rPr lang="pl-PL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Szczerbań</a:t>
            </a:r>
            <a:r>
              <a:rPr lang="pl-PL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 tegorocznej XIV edycji wystartowali uczniowie Zespołu Szkół Ponadpodstawowych nr 1 w Jarocinie, Zespołu Szkół Ponadpodstawowych nr 2 w Jarocinie, Zespołu Szkół Przyrodniczo – Biznesowych w </a:t>
            </a:r>
            <a:r>
              <a:rPr lang="pl-PL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Tarcach</a:t>
            </a:r>
            <a:r>
              <a:rPr lang="pl-PL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Liceum Ogólnokształcącego nr 1 w Jarocinie, żołnierze 16 jarocińskiego batalionu remontu lotnisk, strażacy Państwowej Straży Pożarnej, członkowie Stowarzyszenia Biegacze Jarocina oraz przedstawiciele Komendy Powiatowej Policji w Jarocinie. Meta biegu została zlokalizowana przed pomnikiem Gen. Taczaka w Mieszkowie. Każdy z uczestników biegu otrzymał pamiątkowy medal, komin oraz ręcznik. Dodatkowo organizatorzy przygotowali dla biegaczy ciepły posiłek, który jak co roku przygotowały Panie z koła gospodyń wiejskich z Mieszkowa. Przy pomniku delegacje poszczególnych instytucji złożyły pamiątkową wiązankę kwiatów oraz znicze. Tegoroczny XIV Bieg Niepodległości mógł odbyć się dzięki sponsorom: Starostwo Powiatowe w Jarocinie, Gmina Jarocin, Santander Bank, Rada Rodziców przy LO nr 1 w Jarocinie, Sołectwo Mieszków, firma Płomyk Koźminiec, firma Sport Center.</a:t>
            </a:r>
          </a:p>
        </p:txBody>
      </p:sp>
    </p:spTree>
    <p:extLst>
      <p:ext uri="{BB962C8B-B14F-4D97-AF65-F5344CB8AC3E}">
        <p14:creationId xmlns:p14="http://schemas.microsoft.com/office/powerpoint/2010/main" val="2362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23528" y="908720"/>
            <a:ext cx="8568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	W szkole prowadzone są zajęcia dodatkowe takie jak kółka językowe, teatralne, przedmiotowe, kółko rysunku technicznego dla uczniów chcących studiować na politechnice, a także zajęcia SKS-u.</a:t>
            </a:r>
          </a:p>
          <a:p>
            <a:pPr algn="just">
              <a:lnSpc>
                <a:spcPct val="150000"/>
              </a:lnSpc>
            </a:pP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	P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rowadzone są tzw. koła olimpijskie dla najzdolniejszych uczniów. Wspiera się uczniów zdolnych i potrzebujących wsparcia w ramach godzin PP. Wiele zajęć dla maturzystów, odbywa  się w sobotę jako zajęcia nieobowiązkowe, mimo to uczestniczy w nich wielu uczniów przygotowujących się do matury rozszerzonej.</a:t>
            </a:r>
            <a:endParaRPr kumimoji="0" lang="pl-PL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liceum-jarocin.pl/wp-content/uploads/2024/11/DSC_1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992888" cy="300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www.liceum-jarocin.pl/wp-content/uploads/2024/11/DSC_0847-1024x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3984377" cy="265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www.liceum-jarocin.pl/wp-content/uploads/2024/11/DSC_1055-1024x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569" y="3645024"/>
            <a:ext cx="3776871" cy="267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11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540" y="1089922"/>
            <a:ext cx="8424936" cy="74672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Powiatowy Konkurs Recytatorski „OJCZYZNĘ MAM W SERCU”</a:t>
            </a:r>
            <a:br>
              <a:rPr 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28091" y="1463282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22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listopada 2024 r. w auli Liceum Ogólnokształcącego nr 1 im. T Kościuszki w Jarocinie odbył się Powiatowy Konkurs Recytatorski dla młodzieży szkół ponadpodstawowych z okazji 106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rocznicy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odzyskania niepodległości przez Polskę. Konkurs zorganizowało Starostwo Powiatowe w Jarocinie przy współpracy z naszym liceum. W konkursie uczestniczyło trzynaścioro uczniów, którzy zaprezentowali w swoim repertuarze – wiersze i prozę. </a:t>
            </a:r>
          </a:p>
        </p:txBody>
      </p:sp>
      <p:pic>
        <p:nvPicPr>
          <p:cNvPr id="3" name="Picture 2" descr="https://www.liceum-jarocin.pl/wp-content/uploads/2024/11/FB_IMG_1732284932678-1024x5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56" y="4144966"/>
            <a:ext cx="4132144" cy="242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www.liceum-jarocin.pl/wp-content/uploads/2024/11/FB_IMG_17322849038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51" y="4102885"/>
            <a:ext cx="3835897" cy="241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859785" cy="746720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 smtClean="0">
                <a:latin typeface="Times New Roman" pitchFamily="18" charset="0"/>
                <a:cs typeface="Times New Roman" pitchFamily="18" charset="0"/>
              </a:rPr>
              <a:t>Srebrna Szkoła 2025</a:t>
            </a:r>
            <a:endParaRPr lang="pl-PL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13060" y="1340768"/>
            <a:ext cx="806489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Podsumowaniem udanego roku szklonego 2023/2024 było uzyskanie tytułu SREBRNEJ SZKOŁY w rankingu prowadzonym przez miesięcznik Perspektywy</a:t>
            </a:r>
            <a:endParaRPr lang="pl-PL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www.liceum-jarocin.pl/wp-content/uploads/2025/01/2025-liceum-srebro-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33" y="2768886"/>
            <a:ext cx="33337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7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7544" y="1268760"/>
            <a:ext cx="83529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„Szkoła to nie tylko miejsce nauki, ale też przestrzeń, gdzie kształtujemy swoją przyszłość.” 					</a:t>
            </a:r>
            <a:endParaRPr lang="pl-PL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4355976" y="4221088"/>
            <a:ext cx="3168352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pl-PL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 nieznany</a:t>
            </a:r>
            <a:endParaRPr lang="pl-PL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39552" y="980728"/>
            <a:ext cx="80648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 szkole zatrudnionych jest 58 nauczycieli                                              (44 nauczycieli to nauczyciele dyplomowani, </a:t>
            </a: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mianowanych,                             3 kontraktowych i 2 początkujących). </a:t>
            </a: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Pracownicy </a:t>
            </a:r>
            <a:r>
              <a:rPr lang="pl-PL" sz="2000" b="1">
                <a:latin typeface="Times New Roman" pitchFamily="18" charset="0"/>
                <a:cs typeface="Times New Roman" pitchFamily="18" charset="0"/>
              </a:rPr>
              <a:t>administracji  </a:t>
            </a:r>
            <a:r>
              <a:rPr lang="pl-PL" sz="2000" b="1" smtClean="0">
                <a:latin typeface="Times New Roman" pitchFamily="18" charset="0"/>
                <a:cs typeface="Times New Roman" pitchFamily="18" charset="0"/>
              </a:rPr>
              <a:t>                        i </a:t>
            </a: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obsługi to obecnie 11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etatów.		</a:t>
            </a:r>
          </a:p>
          <a:p>
            <a:pPr algn="just">
              <a:lnSpc>
                <a:spcPct val="150000"/>
              </a:lnSpc>
            </a:pP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	Nauczyciele stale doskonalą się, biorąc udział                                                             w konferencjach i szkoleniach o zasięgu krajowym i lokalnym. Nowość to Akademia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Librus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– platforma szkoleniowa do szkoleń indywidualnych z możliwością prowadzenia ścieżki osobistego rozwoju.                                 </a:t>
            </a:r>
          </a:p>
          <a:p>
            <a:pPr algn="just">
              <a:lnSpc>
                <a:spcPct val="150000"/>
              </a:lnSpc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9" name="Rectangle 3"/>
          <p:cNvSpPr>
            <a:spLocks noGrp="1" noChangeArrowheads="1"/>
          </p:cNvSpPr>
          <p:nvPr>
            <p:ph type="title"/>
          </p:nvPr>
        </p:nvSpPr>
        <p:spPr>
          <a:xfrm>
            <a:off x="105876" y="692696"/>
            <a:ext cx="9036496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tx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INWESTYCJE, REMONTY ORAZ ZAKUPY ZREALIZOWANE </a:t>
            </a:r>
            <a:br>
              <a:rPr lang="pl-PL" b="1" dirty="0" smtClean="0">
                <a:solidFill>
                  <a:schemeClr val="tx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pl-PL" b="1" dirty="0" smtClean="0">
                <a:solidFill>
                  <a:schemeClr val="tx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W 2024 ROKU</a:t>
            </a:r>
            <a:endParaRPr lang="pl-PL" b="1" dirty="0">
              <a:solidFill>
                <a:schemeClr val="tx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270338" name="Rectangle 2"/>
          <p:cNvSpPr>
            <a:spLocks noGrp="1" noChangeArrowheads="1"/>
          </p:cNvSpPr>
          <p:nvPr>
            <p:ph idx="1"/>
          </p:nvPr>
        </p:nvSpPr>
        <p:spPr>
          <a:xfrm>
            <a:off x="587152" y="1772816"/>
            <a:ext cx="8077200" cy="4680520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W 2024 roku wykonano następujące remonty i inwestycje: Wykonanie remontu i adaptacja pomieszczenia rekreacyjnego przy klubie szkolnym – </a:t>
            </a:r>
            <a:r>
              <a:rPr lang="pl-PL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koszt 14.335,65 zł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malowanie korytarzy i klatki schodowej - </a:t>
            </a:r>
            <a:r>
              <a:rPr lang="pl-PL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koszt 50.978,58 zł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malowanie siłowni +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 fitness - </a:t>
            </a:r>
            <a:r>
              <a:rPr lang="pl-PL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koszt 3.488,28 zł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przeróbka lamp jarzeniowych na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ledowe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</a:t>
            </a:r>
            <a:r>
              <a:rPr lang="pl-PL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3.950,00 zł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montaż rolet zewnętrznych – sala gimnastyczna - </a:t>
            </a:r>
            <a:r>
              <a:rPr lang="pl-PL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</a:t>
            </a:r>
            <a:r>
              <a:rPr lang="pl-PL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34.993,67 </a:t>
            </a:r>
            <a:r>
              <a:rPr lang="pl-PL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Dodatkowo przeprowadza się regularnie konserwację sztucznej nawierzchni zewnętrznych boisk sportowych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7992888" cy="309634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841136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2808312" cy="338437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76672"/>
            <a:ext cx="2880320" cy="33123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7072"/>
            <a:ext cx="3672408" cy="264668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77072"/>
            <a:ext cx="3600399" cy="264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1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3960440" cy="273630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20282"/>
            <a:ext cx="3960441" cy="273630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87133"/>
            <a:ext cx="3960440" cy="318222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7133"/>
            <a:ext cx="3960441" cy="318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859785" cy="674712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>
                <a:latin typeface="Times New Roman" pitchFamily="18" charset="0"/>
                <a:cs typeface="Times New Roman" pitchFamily="18" charset="0"/>
              </a:rPr>
              <a:t>Matury 2024</a:t>
            </a:r>
            <a:endParaRPr lang="pl-PL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1368152"/>
          </a:xfrm>
        </p:spPr>
        <p:txBody>
          <a:bodyPr>
            <a:noAutofit/>
          </a:bodyPr>
          <a:lstStyle/>
          <a:p>
            <a:pPr algn="just">
              <a:lnSpc>
                <a:spcPct val="160000"/>
              </a:lnSpc>
              <a:buNone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Dzięki wspólnej pracy Dyrekcji ora Grona Pedagogicznego uzyskaliśmy </a:t>
            </a:r>
            <a:r>
              <a:rPr lang="pl-PL" sz="2000" b="1" u="sng" dirty="0" smtClean="0">
                <a:latin typeface="Times New Roman" pitchFamily="18" charset="0"/>
                <a:cs typeface="Times New Roman" pitchFamily="18" charset="0"/>
              </a:rPr>
              <a:t>100,00% zdawalność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z egzaminu maturalnego. Wyniki naszych maturzystów były wyższe niż średnie wyniki w województwie oraz kraju. </a:t>
            </a: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www.liceum-jarocin.pl/wp-content/uploads/2024/07/Wstepne-wyniki-Matrur-2024-w-LO_1-0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0" y="3140968"/>
            <a:ext cx="76104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zień otwarty dotyczący zajęć w szkole — prezentacja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976417_TF03460507.potx" id="{2D856B4A-8264-4C5F-AAA3-B9E3355B281E}" vid="{4C553E8A-882B-4CDF-A106-5202DEF2CD32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tf03460507</Template>
  <TotalTime>2875</TotalTime>
  <Words>1818</Words>
  <Application>Microsoft Office PowerPoint</Application>
  <PresentationFormat>Pokaz na ekranie (4:3)</PresentationFormat>
  <Paragraphs>72</Paragraphs>
  <Slides>33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8" baseType="lpstr">
      <vt:lpstr>Arial</vt:lpstr>
      <vt:lpstr>Batang</vt:lpstr>
      <vt:lpstr>Century Gothic</vt:lpstr>
      <vt:lpstr>Times New Roman</vt:lpstr>
      <vt:lpstr>Dzień otwarty dotyczący zajęć w szkole — prezentacja</vt:lpstr>
      <vt:lpstr>Liceum Ogólnokształcące nr 1 im. Tadeusza Kościuszki w Jarocinie</vt:lpstr>
      <vt:lpstr>Prezentacja programu PowerPoint</vt:lpstr>
      <vt:lpstr>Prezentacja programu PowerPoint</vt:lpstr>
      <vt:lpstr>Prezentacja programu PowerPoint</vt:lpstr>
      <vt:lpstr>INWESTYCJE, REMONTY ORAZ ZAKUPY ZREALIZOWANE  W 2024 ROKU</vt:lpstr>
      <vt:lpstr>Prezentacja programu PowerPoint</vt:lpstr>
      <vt:lpstr>Prezentacja programu PowerPoint</vt:lpstr>
      <vt:lpstr>Prezentacja programu PowerPoint</vt:lpstr>
      <vt:lpstr>Matury 2024</vt:lpstr>
      <vt:lpstr>Projekty i patronaty</vt:lpstr>
      <vt:lpstr>Projekt „Moja Kariera”</vt:lpstr>
      <vt:lpstr>Projekt „Moja Kariera”</vt:lpstr>
      <vt:lpstr>Osiągnięcia uczniów</vt:lpstr>
      <vt:lpstr>Osiągnięcia uczniów</vt:lpstr>
      <vt:lpstr>Inauguracja obchodów 100-lecia nadania imienia Tadeusza Kościuszki naszej szkole</vt:lpstr>
      <vt:lpstr>Walentynkowy Turniej Piłki Nożnej</vt:lpstr>
      <vt:lpstr>Turniej w halową piłkę nożną dziewcząt  z okazji dnia kobiet</vt:lpstr>
      <vt:lpstr>Narodowy Dzień Pamięci Żołnierzy Wyklętych</vt:lpstr>
      <vt:lpstr>Poznaj naszego Patrona. Tajemnice Tadeusza Kościuszki</vt:lpstr>
      <vt:lpstr>XX Powiatowe Zawody Chemiczne</vt:lpstr>
      <vt:lpstr>Sesja popularnonaukowa – „Fenomen Tadeusza Kościuszki”</vt:lpstr>
      <vt:lpstr>Siatka na Dzień Patrona</vt:lpstr>
      <vt:lpstr>„SZLAKIEM NACZELNIKA INSUREKCJI 1794 r.” – uczniowie LO w Krakowie i Racławicach</vt:lpstr>
      <vt:lpstr>Koncert…</vt:lpstr>
      <vt:lpstr> „Bohater na 100”</vt:lpstr>
      <vt:lpstr>Mecz o Superpuchar Polski w piłce siatkowej </vt:lpstr>
      <vt:lpstr>100 rocznica nadania szkole imienia Tadeusza Kościuszki oraz 105 rocznica powstania  </vt:lpstr>
      <vt:lpstr>100 rocznica nadania szkole imienia Tadeusza Kościuszki oraz 105 rocznica powstania  </vt:lpstr>
      <vt:lpstr>XIV Edycja Biegu Niepodległości</vt:lpstr>
      <vt:lpstr>Prezentacja programu PowerPoint</vt:lpstr>
      <vt:lpstr>Powiatowy Konkurs Recytatorski „OJCZYZNĘ MAM W SERCU” </vt:lpstr>
      <vt:lpstr>Srebrna Szkoła 2025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OGÓLNOKSZTAŁCĄCYCH  W JAROCINIE</dc:title>
  <dc:creator>ST2</dc:creator>
  <cp:lastModifiedBy>Ewa Wielińska</cp:lastModifiedBy>
  <cp:revision>296</cp:revision>
  <dcterms:created xsi:type="dcterms:W3CDTF">2017-02-07T09:18:31Z</dcterms:created>
  <dcterms:modified xsi:type="dcterms:W3CDTF">2025-02-20T13:25:05Z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TC062561681045</vt:lpwstr>
  </property>
</Properties>
</file>